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67" r:id="rId1"/>
  </p:sldMasterIdLst>
  <p:notesMasterIdLst>
    <p:notesMasterId r:id="rId45"/>
  </p:notesMasterIdLst>
  <p:sldIdLst>
    <p:sldId id="272" r:id="rId2"/>
    <p:sldId id="343" r:id="rId3"/>
    <p:sldId id="363" r:id="rId4"/>
    <p:sldId id="346" r:id="rId5"/>
    <p:sldId id="347" r:id="rId6"/>
    <p:sldId id="348" r:id="rId7"/>
    <p:sldId id="361" r:id="rId8"/>
    <p:sldId id="383" r:id="rId9"/>
    <p:sldId id="381" r:id="rId10"/>
    <p:sldId id="382" r:id="rId11"/>
    <p:sldId id="380" r:id="rId12"/>
    <p:sldId id="331" r:id="rId13"/>
    <p:sldId id="337" r:id="rId14"/>
    <p:sldId id="336" r:id="rId15"/>
    <p:sldId id="338" r:id="rId16"/>
    <p:sldId id="339" r:id="rId17"/>
    <p:sldId id="335" r:id="rId18"/>
    <p:sldId id="321" r:id="rId19"/>
    <p:sldId id="327" r:id="rId20"/>
    <p:sldId id="328" r:id="rId21"/>
    <p:sldId id="329" r:id="rId22"/>
    <p:sldId id="353" r:id="rId23"/>
    <p:sldId id="330" r:id="rId24"/>
    <p:sldId id="356" r:id="rId25"/>
    <p:sldId id="326" r:id="rId26"/>
    <p:sldId id="357" r:id="rId27"/>
    <p:sldId id="355" r:id="rId28"/>
    <p:sldId id="340" r:id="rId29"/>
    <p:sldId id="370" r:id="rId30"/>
    <p:sldId id="372" r:id="rId31"/>
    <p:sldId id="373" r:id="rId32"/>
    <p:sldId id="374" r:id="rId33"/>
    <p:sldId id="375" r:id="rId34"/>
    <p:sldId id="376" r:id="rId35"/>
    <p:sldId id="377" r:id="rId36"/>
    <p:sldId id="386" r:id="rId37"/>
    <p:sldId id="378" r:id="rId38"/>
    <p:sldId id="385" r:id="rId39"/>
    <p:sldId id="379" r:id="rId40"/>
    <p:sldId id="342" r:id="rId41"/>
    <p:sldId id="384" r:id="rId42"/>
    <p:sldId id="368" r:id="rId43"/>
    <p:sldId id="275" r:id="rId44"/>
  </p:sldIdLst>
  <p:sldSz cx="9144000" cy="6858000" type="screen4x3"/>
  <p:notesSz cx="6858000" cy="9144000"/>
  <p:embeddedFontLst>
    <p:embeddedFont>
      <p:font typeface="华文琥珀" pitchFamily="2" charset="-122"/>
      <p:regular r:id="rId46"/>
    </p:embeddedFont>
    <p:embeddedFont>
      <p:font typeface="Candara" pitchFamily="34" charset="0"/>
      <p:regular r:id="rId47"/>
      <p:bold r:id="rId48"/>
      <p:italic r:id="rId49"/>
      <p:boldItalic r:id="rId50"/>
    </p:embeddedFont>
    <p:embeddedFont>
      <p:font typeface="微软雅黑" pitchFamily="34" charset="-122"/>
      <p:regular r:id="rId51"/>
      <p:bold r:id="rId52"/>
    </p:embeddedFont>
    <p:embeddedFont>
      <p:font typeface="华文中宋" pitchFamily="2" charset="-122"/>
      <p:regular r:id="rId53"/>
    </p:embeddedFont>
    <p:embeddedFont>
      <p:font typeface="华文楷体" pitchFamily="2" charset="-122"/>
      <p:regular r:id="rId54"/>
    </p:embeddedFont>
    <p:embeddedFont>
      <p:font typeface="Verdana" pitchFamily="34" charset="0"/>
      <p:regular r:id="rId55"/>
      <p:bold r:id="rId56"/>
      <p:italic r:id="rId57"/>
      <p:boldItalic r:id="rId58"/>
    </p:embeddedFont>
    <p:embeddedFont>
      <p:font typeface="Calibri" pitchFamily="34" charset="0"/>
      <p:regular r:id="rId59"/>
      <p:bold r:id="rId60"/>
      <p:italic r:id="rId61"/>
      <p:boldItalic r:id="rId62"/>
    </p:embeddedFont>
    <p:embeddedFont>
      <p:font typeface="华文新魏" pitchFamily="2" charset="-122"/>
      <p:regular r:id="rId63"/>
    </p:embeddedFont>
    <p:embeddedFont>
      <p:font typeface="Constantia" pitchFamily="18" charset="0"/>
      <p:regular r:id="rId64"/>
      <p:bold r:id="rId65"/>
      <p:italic r:id="rId66"/>
      <p:boldItalic r:id="rId67"/>
    </p:embeddedFont>
  </p:embeddedFont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A300"/>
    <a:srgbClr val="FFFF99"/>
    <a:srgbClr val="C49500"/>
    <a:srgbClr val="EAB200"/>
    <a:srgbClr val="2185DF"/>
    <a:srgbClr val="1D77C9"/>
    <a:srgbClr val="0099FF"/>
    <a:srgbClr val="008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864" y="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font" Target="fonts/font18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61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image" Target="../media/image6.emf"/><Relationship Id="rId4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image" Target="../media/image4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8815C-0C62-4B83-84D9-5B399EFB46F7}" type="datetimeFigureOut">
              <a:rPr lang="zh-CN" altLang="en-US" smtClean="0"/>
              <a:t>2013/5/11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EB42E-5373-4A1C-9BC1-01C05A961D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712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EB42E-5373-4A1C-9BC1-01C05A961DC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880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EB42E-5373-4A1C-9BC1-01C05A961DC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878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8FD73FA-CD58-463C-96DB-52B1E5C5891C}" type="datetimeFigureOut">
              <a:rPr lang="en-US" altLang="zh-CN" smtClean="0"/>
              <a:pPr>
                <a:defRPr/>
              </a:pPr>
              <a:t>5/11/2013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C8A48D-7ED2-4038-8426-E8F748309234}" type="slidenum">
              <a:rPr lang="en-US" altLang="zh-CN" smtClean="0"/>
              <a:pPr>
                <a:defRPr/>
              </a:pPr>
              <a:t>‹#›</a:t>
            </a:fld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7" name="矩形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E8CEE82-CBCF-4D0F-AA97-90D59DF167BE}" type="datetimeFigureOut">
              <a:rPr lang="zh-CN" altLang="en-US" smtClean="0"/>
              <a:pPr>
                <a:defRPr/>
              </a:pPr>
              <a:t>2013/5/11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9A9FF3-682B-46CF-9F68-7F5A668E8C9C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7CC5BD-60A5-4ECB-B12F-DD9769388587}" type="datetimeFigureOut">
              <a:rPr lang="zh-CN" altLang="en-US" smtClean="0"/>
              <a:pPr>
                <a:defRPr/>
              </a:pPr>
              <a:t>2013/5/11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34A93D-5374-40F9-9A7F-EFE767787D83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242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437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5D2A46F-9E7E-4A8B-982F-04B87B6F45E1}" type="datetimeFigureOut">
              <a:rPr lang="zh-CN" altLang="en-US" smtClean="0"/>
              <a:pPr>
                <a:defRPr/>
              </a:pPr>
              <a:t>2013/5/11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FD2B19-9DDB-4882-B09C-513C2BA4222E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FB2BB36-C9E8-4351-B29F-8D69D0A377B6}" type="datetimeFigureOut">
              <a:rPr lang="zh-CN" altLang="en-US" smtClean="0"/>
              <a:pPr>
                <a:defRPr/>
              </a:pPr>
              <a:t>2013/5/11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554B76-C5CC-4BEF-9FC2-5E3E3C859616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9624904-AC47-426D-B7D0-54FC0F1B49AD}" type="datetimeFigureOut">
              <a:rPr lang="zh-CN" altLang="en-US" smtClean="0"/>
              <a:pPr>
                <a:defRPr/>
              </a:pPr>
              <a:t>2013/5/11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B26B9F-BC48-4B48-AF7D-533DB7586768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2A7514-AC3C-4922-B7BA-0DF8A0F1BC68}" type="datetimeFigureOut">
              <a:rPr lang="zh-CN" altLang="en-US" smtClean="0"/>
              <a:pPr>
                <a:defRPr/>
              </a:pPr>
              <a:t>2013/5/11</a:t>
            </a:fld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980CF3-9D4E-4EE2-ACA9-C12B3AFDEC6A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E46FE4-2744-4EA6-B305-72DA988EA702}" type="datetimeFigureOut">
              <a:rPr lang="zh-CN" altLang="en-US" smtClean="0"/>
              <a:pPr>
                <a:defRPr/>
              </a:pPr>
              <a:t>2013/5/11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5F67CE-2C39-4FF5-8043-A3B4C6F5BB1E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0A83AB4-1C40-491E-BEC1-2DCC35A3F629}" type="datetimeFigureOut">
              <a:rPr lang="zh-CN" altLang="en-US" smtClean="0"/>
              <a:pPr>
                <a:defRPr/>
              </a:pPr>
              <a:t>2013/5/11</a:t>
            </a:fld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DFE02E-B164-4E58-B193-B3999F27ADAB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254E368-AFD0-4191-ACD0-CD95C3F3C49C}" type="datetimeFigureOut">
              <a:rPr lang="zh-CN" altLang="en-US" smtClean="0"/>
              <a:pPr>
                <a:defRPr/>
              </a:pPr>
              <a:t>2013/5/11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710A65-BA69-4E97-A657-324FFB48688F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FEEA17-1F84-4E1B-9672-488A35191D18}" type="datetimeFigureOut">
              <a:rPr lang="zh-CN" altLang="en-US" smtClean="0"/>
              <a:pPr>
                <a:defRPr/>
              </a:pPr>
              <a:t>2013/5/11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257D3F-0A06-4ECE-B22E-2BEEEE564F51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9D1D110F-3F4E-48D9-B8AA-5D0E825AFDBA}" type="datetime1">
              <a:rPr lang="en-US" smtClean="0"/>
              <a:pPr/>
              <a:t>5/11/2013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1692275" y="6416675"/>
            <a:ext cx="0" cy="3238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1763713" y="6434138"/>
            <a:ext cx="1262062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>
                <a:latin typeface="Verdana" pitchFamily="34" charset="0"/>
              </a:rPr>
              <a:t>秋记与你分享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  <p:sldLayoutId id="2147483879" r:id="rId12"/>
    <p:sldLayoutId id="2147483880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9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10.png"/><Relationship Id="rId7" Type="http://schemas.openxmlformats.org/officeDocument/2006/relationships/image" Target="../media/image43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42.e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44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5.jp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10.png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9.emf"/><Relationship Id="rId5" Type="http://schemas.openxmlformats.org/officeDocument/2006/relationships/image" Target="../media/image6.emf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4071942"/>
            <a:ext cx="9144000" cy="71414"/>
          </a:xfrm>
          <a:prstGeom prst="rect">
            <a:avLst/>
          </a:prstGeom>
          <a:solidFill>
            <a:srgbClr val="1D77C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412776"/>
            <a:ext cx="9144000" cy="2285992"/>
          </a:xfrm>
          <a:prstGeom prst="rect">
            <a:avLst/>
          </a:prstGeom>
          <a:solidFill>
            <a:srgbClr val="1D77C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560" y="2493682"/>
            <a:ext cx="5519460" cy="584775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产品质量管理</a:t>
            </a:r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系统设计与实现</a:t>
            </a:r>
            <a:endParaRPr lang="zh-CN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317" name="副标题 4"/>
          <p:cNvSpPr>
            <a:spLocks noGrp="1"/>
          </p:cNvSpPr>
          <p:nvPr>
            <p:ph type="subTitle" idx="1"/>
          </p:nvPr>
        </p:nvSpPr>
        <p:spPr bwMode="auto">
          <a:xfrm>
            <a:off x="3032826" y="4281310"/>
            <a:ext cx="6400800" cy="25701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zh-CN" sz="2800" dirty="0" smtClean="0">
              <a:solidFill>
                <a:schemeClr val="tx1"/>
              </a:solidFill>
              <a:latin typeface="华文中宋" pitchFamily="2" charset="-122"/>
              <a:ea typeface="华文中宋" pitchFamily="2" charset="-122"/>
            </a:endParaRPr>
          </a:p>
          <a:p>
            <a:pPr eaLnBrk="1" hangingPunct="1"/>
            <a:r>
              <a:rPr lang="zh-CN" altLang="en-US" sz="2800" dirty="0" smtClean="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张龙德 </a:t>
            </a:r>
            <a:r>
              <a:rPr lang="en-US" altLang="zh-CN" sz="2800" dirty="0" smtClean="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137</a:t>
            </a:r>
          </a:p>
          <a:p>
            <a:pPr eaLnBrk="1" hangingPunct="1"/>
            <a:r>
              <a:rPr lang="zh-CN" altLang="en-US" sz="280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指导</a:t>
            </a:r>
            <a:r>
              <a:rPr lang="zh-CN" altLang="en-US" sz="2800" smtClean="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老师   吴垠</a:t>
            </a:r>
            <a:endParaRPr lang="en-US" altLang="zh-CN" sz="2800" dirty="0" smtClean="0">
              <a:solidFill>
                <a:schemeClr val="tx1"/>
              </a:solidFill>
              <a:latin typeface="华文中宋" pitchFamily="2" charset="-122"/>
              <a:ea typeface="华文中宋" pitchFamily="2" charset="-122"/>
            </a:endParaRPr>
          </a:p>
          <a:p>
            <a:pPr eaLnBrk="1" hangingPunct="1"/>
            <a:endParaRPr lang="zh-CN" altLang="en-US" sz="2800" dirty="0" smtClean="0">
              <a:solidFill>
                <a:schemeClr val="tx1"/>
              </a:solidFill>
              <a:latin typeface="华文中宋" pitchFamily="2" charset="-122"/>
              <a:ea typeface="华文中宋" pitchFamily="2" charset="-122"/>
            </a:endParaRPr>
          </a:p>
        </p:txBody>
      </p:sp>
      <p:grpSp>
        <p:nvGrpSpPr>
          <p:cNvPr id="13318" name="Group 2805"/>
          <p:cNvGrpSpPr>
            <a:grpSpLocks/>
          </p:cNvGrpSpPr>
          <p:nvPr/>
        </p:nvGrpSpPr>
        <p:grpSpPr bwMode="auto">
          <a:xfrm>
            <a:off x="250825" y="3860800"/>
            <a:ext cx="3643313" cy="500063"/>
            <a:chOff x="3120" y="2430"/>
            <a:chExt cx="2304" cy="467"/>
          </a:xfrm>
        </p:grpSpPr>
        <p:sp>
          <p:nvSpPr>
            <p:cNvPr id="13" name="AutoShape 2788"/>
            <p:cNvSpPr>
              <a:spLocks noChangeArrowheads="1"/>
            </p:cNvSpPr>
            <p:nvPr/>
          </p:nvSpPr>
          <p:spPr bwMode="auto">
            <a:xfrm>
              <a:off x="3120" y="2430"/>
              <a:ext cx="601" cy="467"/>
            </a:xfrm>
            <a:prstGeom prst="chevron">
              <a:avLst>
                <a:gd name="adj" fmla="val 32173"/>
              </a:avLst>
            </a:prstGeom>
            <a:solidFill>
              <a:schemeClr val="tx1">
                <a:lumMod val="50000"/>
                <a:lumOff val="50000"/>
                <a:alpha val="99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Verdana" pitchFamily="34" charset="0"/>
              </a:endParaRPr>
            </a:p>
          </p:txBody>
        </p:sp>
        <p:sp>
          <p:nvSpPr>
            <p:cNvPr id="14" name="AutoShape 2792"/>
            <p:cNvSpPr>
              <a:spLocks noChangeArrowheads="1"/>
            </p:cNvSpPr>
            <p:nvPr/>
          </p:nvSpPr>
          <p:spPr bwMode="auto">
            <a:xfrm>
              <a:off x="3690" y="2430"/>
              <a:ext cx="597" cy="467"/>
            </a:xfrm>
            <a:prstGeom prst="chevron">
              <a:avLst>
                <a:gd name="adj" fmla="val 32173"/>
              </a:avLst>
            </a:prstGeom>
            <a:solidFill>
              <a:schemeClr val="tx1">
                <a:lumMod val="50000"/>
                <a:lumOff val="50000"/>
                <a:alpha val="99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Verdana" pitchFamily="34" charset="0"/>
              </a:endParaRPr>
            </a:p>
          </p:txBody>
        </p:sp>
        <p:sp>
          <p:nvSpPr>
            <p:cNvPr id="15" name="AutoShape 2793"/>
            <p:cNvSpPr>
              <a:spLocks noChangeArrowheads="1"/>
            </p:cNvSpPr>
            <p:nvPr/>
          </p:nvSpPr>
          <p:spPr bwMode="auto">
            <a:xfrm>
              <a:off x="4247" y="2430"/>
              <a:ext cx="597" cy="467"/>
            </a:xfrm>
            <a:prstGeom prst="chevron">
              <a:avLst>
                <a:gd name="adj" fmla="val 32173"/>
              </a:avLst>
            </a:prstGeom>
            <a:solidFill>
              <a:schemeClr val="tx1">
                <a:lumMod val="50000"/>
                <a:lumOff val="50000"/>
                <a:alpha val="99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Verdana" pitchFamily="34" charset="0"/>
              </a:endParaRPr>
            </a:p>
          </p:txBody>
        </p:sp>
        <p:sp>
          <p:nvSpPr>
            <p:cNvPr id="16" name="AutoShape 2794"/>
            <p:cNvSpPr>
              <a:spLocks noChangeArrowheads="1"/>
            </p:cNvSpPr>
            <p:nvPr/>
          </p:nvSpPr>
          <p:spPr bwMode="auto">
            <a:xfrm>
              <a:off x="4823" y="2430"/>
              <a:ext cx="601" cy="467"/>
            </a:xfrm>
            <a:prstGeom prst="chevron">
              <a:avLst>
                <a:gd name="adj" fmla="val 32173"/>
              </a:avLst>
            </a:prstGeom>
            <a:solidFill>
              <a:schemeClr val="tx1">
                <a:lumMod val="50000"/>
                <a:lumOff val="50000"/>
                <a:alpha val="99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Verdana" pitchFamily="34" charset="0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0" y="3717032"/>
            <a:ext cx="9144000" cy="71414"/>
          </a:xfrm>
          <a:prstGeom prst="rect">
            <a:avLst/>
          </a:prstGeom>
          <a:solidFill>
            <a:srgbClr val="1D77C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grpSp>
        <p:nvGrpSpPr>
          <p:cNvPr id="13320" name="Group 2805"/>
          <p:cNvGrpSpPr>
            <a:grpSpLocks/>
          </p:cNvGrpSpPr>
          <p:nvPr/>
        </p:nvGrpSpPr>
        <p:grpSpPr bwMode="auto">
          <a:xfrm>
            <a:off x="1187450" y="3860800"/>
            <a:ext cx="3643313" cy="500063"/>
            <a:chOff x="3120" y="2430"/>
            <a:chExt cx="2304" cy="467"/>
          </a:xfrm>
        </p:grpSpPr>
        <p:sp>
          <p:nvSpPr>
            <p:cNvPr id="19" name="AutoShape 2788"/>
            <p:cNvSpPr>
              <a:spLocks noChangeArrowheads="1"/>
            </p:cNvSpPr>
            <p:nvPr/>
          </p:nvSpPr>
          <p:spPr bwMode="auto">
            <a:xfrm>
              <a:off x="3120" y="2430"/>
              <a:ext cx="601" cy="467"/>
            </a:xfrm>
            <a:prstGeom prst="chevron">
              <a:avLst>
                <a:gd name="adj" fmla="val 32173"/>
              </a:avLst>
            </a:prstGeom>
            <a:solidFill>
              <a:schemeClr val="tx1">
                <a:lumMod val="50000"/>
                <a:lumOff val="50000"/>
                <a:alpha val="99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Verdana" pitchFamily="34" charset="0"/>
              </a:endParaRPr>
            </a:p>
          </p:txBody>
        </p:sp>
        <p:sp>
          <p:nvSpPr>
            <p:cNvPr id="20" name="AutoShape 2792"/>
            <p:cNvSpPr>
              <a:spLocks noChangeArrowheads="1"/>
            </p:cNvSpPr>
            <p:nvPr/>
          </p:nvSpPr>
          <p:spPr bwMode="auto">
            <a:xfrm>
              <a:off x="3690" y="2430"/>
              <a:ext cx="597" cy="467"/>
            </a:xfrm>
            <a:prstGeom prst="chevron">
              <a:avLst>
                <a:gd name="adj" fmla="val 32173"/>
              </a:avLst>
            </a:prstGeom>
            <a:solidFill>
              <a:schemeClr val="tx1">
                <a:lumMod val="50000"/>
                <a:lumOff val="50000"/>
                <a:alpha val="99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Verdana" pitchFamily="34" charset="0"/>
              </a:endParaRPr>
            </a:p>
          </p:txBody>
        </p:sp>
        <p:sp>
          <p:nvSpPr>
            <p:cNvPr id="21" name="AutoShape 2793"/>
            <p:cNvSpPr>
              <a:spLocks noChangeArrowheads="1"/>
            </p:cNvSpPr>
            <p:nvPr/>
          </p:nvSpPr>
          <p:spPr bwMode="auto">
            <a:xfrm>
              <a:off x="4247" y="2430"/>
              <a:ext cx="597" cy="467"/>
            </a:xfrm>
            <a:prstGeom prst="chevron">
              <a:avLst>
                <a:gd name="adj" fmla="val 32173"/>
              </a:avLst>
            </a:prstGeom>
            <a:solidFill>
              <a:schemeClr val="tx1">
                <a:lumMod val="50000"/>
                <a:lumOff val="50000"/>
                <a:alpha val="99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Verdana" pitchFamily="34" charset="0"/>
              </a:endParaRPr>
            </a:p>
          </p:txBody>
        </p:sp>
        <p:sp>
          <p:nvSpPr>
            <p:cNvPr id="22" name="AutoShape 2794"/>
            <p:cNvSpPr>
              <a:spLocks noChangeArrowheads="1"/>
            </p:cNvSpPr>
            <p:nvPr/>
          </p:nvSpPr>
          <p:spPr bwMode="auto">
            <a:xfrm>
              <a:off x="4823" y="2430"/>
              <a:ext cx="601" cy="467"/>
            </a:xfrm>
            <a:prstGeom prst="chevron">
              <a:avLst>
                <a:gd name="adj" fmla="val 32173"/>
              </a:avLst>
            </a:prstGeom>
            <a:solidFill>
              <a:schemeClr val="tx1">
                <a:lumMod val="50000"/>
                <a:lumOff val="50000"/>
                <a:alpha val="99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Verdana" pitchFamily="34" charset="0"/>
              </a:endParaRPr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6813550" y="260350"/>
            <a:ext cx="2366963" cy="461963"/>
            <a:chOff x="177808" y="23482"/>
            <a:chExt cx="2366364" cy="383907"/>
          </a:xfrm>
        </p:grpSpPr>
        <p:sp>
          <p:nvSpPr>
            <p:cNvPr id="5" name="TextBox 5"/>
            <p:cNvSpPr>
              <a:spLocks noChangeArrowheads="1"/>
            </p:cNvSpPr>
            <p:nvPr/>
          </p:nvSpPr>
          <p:spPr bwMode="auto">
            <a:xfrm>
              <a:off x="177808" y="23482"/>
              <a:ext cx="2329859" cy="383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dirty="0"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 </a:t>
              </a:r>
              <a:r>
                <a:rPr lang="en-US" altLang="zh-CN" sz="2400" b="1" dirty="0">
                  <a:solidFill>
                    <a:schemeClr val="bg1"/>
                  </a:solidFill>
                  <a:sym typeface="微软雅黑" pitchFamily="34" charset="-122"/>
                </a:rPr>
                <a:t>3</a:t>
              </a:r>
              <a:r>
                <a:rPr lang="en-US" altLang="zh-CN" sz="2400" b="1" dirty="0" smtClean="0">
                  <a:solidFill>
                    <a:schemeClr val="bg1"/>
                  </a:solidFill>
                </a:rPr>
                <a:t>.1</a:t>
              </a:r>
              <a:r>
                <a:rPr lang="zh-CN" altLang="zh-CN" sz="2400" b="1" dirty="0" smtClean="0">
                  <a:solidFill>
                    <a:schemeClr val="bg1"/>
                  </a:solidFill>
                </a:rPr>
                <a:t>功能</a:t>
              </a:r>
              <a:r>
                <a:rPr lang="zh-CN" altLang="en-US" sz="2400" b="1" dirty="0" smtClean="0">
                  <a:solidFill>
                    <a:schemeClr val="bg1"/>
                  </a:solidFill>
                </a:rPr>
                <a:t>需求</a:t>
              </a:r>
              <a:endParaRPr lang="zh-CN" altLang="zh-CN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直接连接符 76"/>
            <p:cNvSpPr>
              <a:spLocks noChangeShapeType="1"/>
            </p:cNvSpPr>
            <p:nvPr/>
          </p:nvSpPr>
          <p:spPr bwMode="auto">
            <a:xfrm flipH="1">
              <a:off x="891583" y="368300"/>
              <a:ext cx="1440000" cy="1"/>
            </a:xfrm>
            <a:prstGeom prst="line">
              <a:avLst/>
            </a:prstGeom>
            <a:noFill/>
            <a:ln w="9525">
              <a:solidFill>
                <a:srgbClr val="4BACC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2328272" y="330200"/>
              <a:ext cx="215900" cy="71438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rgbClr val="4BACC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宋体" pitchFamily="2" charset="-122"/>
                <a:sym typeface="宋体" pitchFamily="2" charset="-122"/>
              </a:endParaRPr>
            </a:p>
          </p:txBody>
        </p:sp>
      </p:grpSp>
      <p:grpSp>
        <p:nvGrpSpPr>
          <p:cNvPr id="8" name="Group 9"/>
          <p:cNvGrpSpPr>
            <a:grpSpLocks/>
          </p:cNvGrpSpPr>
          <p:nvPr/>
        </p:nvGrpSpPr>
        <p:grpSpPr bwMode="auto">
          <a:xfrm>
            <a:off x="4648200" y="2563813"/>
            <a:ext cx="3436938" cy="2006600"/>
            <a:chOff x="0" y="0"/>
            <a:chExt cx="3438460" cy="1672732"/>
          </a:xfrm>
        </p:grpSpPr>
        <p:sp>
          <p:nvSpPr>
            <p:cNvPr id="9" name="AutoShape 23"/>
            <p:cNvSpPr>
              <a:spLocks noChangeArrowheads="1"/>
            </p:cNvSpPr>
            <p:nvPr/>
          </p:nvSpPr>
          <p:spPr bwMode="auto">
            <a:xfrm rot="-5400000">
              <a:off x="-113802" y="113802"/>
              <a:ext cx="1672732" cy="1445128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zh-CN" b="1" i="1">
                <a:sym typeface="宋体" pitchFamily="2" charset="-122"/>
              </a:endParaRPr>
            </a:p>
          </p:txBody>
        </p:sp>
        <p:sp>
          <p:nvSpPr>
            <p:cNvPr id="10" name="AutoShape 75"/>
            <p:cNvSpPr>
              <a:spLocks noChangeArrowheads="1"/>
            </p:cNvSpPr>
            <p:nvPr/>
          </p:nvSpPr>
          <p:spPr bwMode="auto">
            <a:xfrm>
              <a:off x="810167" y="463369"/>
              <a:ext cx="950588" cy="644324"/>
            </a:xfrm>
            <a:prstGeom prst="rightArrow">
              <a:avLst>
                <a:gd name="adj1" fmla="val 70398"/>
                <a:gd name="adj2" fmla="val 48303"/>
              </a:avLst>
            </a:prstGeom>
            <a:solidFill>
              <a:srgbClr val="FFFFFF"/>
            </a:solidFill>
            <a:ln w="9525">
              <a:solidFill>
                <a:srgbClr val="0099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 b="1" i="1">
                <a:sym typeface="宋体" pitchFamily="2" charset="-122"/>
              </a:endParaRPr>
            </a:p>
          </p:txBody>
        </p:sp>
        <p:sp>
          <p:nvSpPr>
            <p:cNvPr id="11" name="TextBox 117"/>
            <p:cNvSpPr>
              <a:spLocks noChangeArrowheads="1"/>
            </p:cNvSpPr>
            <p:nvPr/>
          </p:nvSpPr>
          <p:spPr bwMode="auto">
            <a:xfrm>
              <a:off x="1868442" y="541059"/>
              <a:ext cx="1570018" cy="382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b="1"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网络连接模块</a:t>
              </a:r>
              <a:endParaRPr lang="en-US"/>
            </a:p>
          </p:txBody>
        </p:sp>
      </p:grpSp>
      <p:grpSp>
        <p:nvGrpSpPr>
          <p:cNvPr id="12" name="Group 13"/>
          <p:cNvGrpSpPr>
            <a:grpSpLocks/>
          </p:cNvGrpSpPr>
          <p:nvPr/>
        </p:nvGrpSpPr>
        <p:grpSpPr bwMode="auto">
          <a:xfrm>
            <a:off x="4221163" y="3581400"/>
            <a:ext cx="2786062" cy="2246313"/>
            <a:chOff x="0" y="0"/>
            <a:chExt cx="2784700" cy="1872121"/>
          </a:xfrm>
        </p:grpSpPr>
        <p:sp>
          <p:nvSpPr>
            <p:cNvPr id="13" name="AutoShape 21"/>
            <p:cNvSpPr>
              <a:spLocks noChangeArrowheads="1"/>
            </p:cNvSpPr>
            <p:nvPr/>
          </p:nvSpPr>
          <p:spPr bwMode="auto">
            <a:xfrm rot="-1800000">
              <a:off x="0" y="0"/>
              <a:ext cx="1672734" cy="1445126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zh-CN" b="1" i="1">
                <a:sym typeface="宋体" pitchFamily="2" charset="-122"/>
              </a:endParaRPr>
            </a:p>
          </p:txBody>
        </p:sp>
        <p:sp>
          <p:nvSpPr>
            <p:cNvPr id="14" name="AutoShape 73"/>
            <p:cNvSpPr>
              <a:spLocks noChangeArrowheads="1"/>
            </p:cNvSpPr>
            <p:nvPr/>
          </p:nvSpPr>
          <p:spPr bwMode="auto">
            <a:xfrm rot="3124251">
              <a:off x="702628" y="782215"/>
              <a:ext cx="950587" cy="644325"/>
            </a:xfrm>
            <a:prstGeom prst="rightArrow">
              <a:avLst>
                <a:gd name="adj1" fmla="val 70398"/>
                <a:gd name="adj2" fmla="val 48310"/>
              </a:avLst>
            </a:prstGeom>
            <a:solidFill>
              <a:srgbClr val="FFFFFF"/>
            </a:solidFill>
            <a:ln w="9525">
              <a:solidFill>
                <a:srgbClr val="0099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 b="1" i="1">
                <a:sym typeface="宋体" pitchFamily="2" charset="-122"/>
              </a:endParaRPr>
            </a:p>
          </p:txBody>
        </p:sp>
        <p:sp>
          <p:nvSpPr>
            <p:cNvPr id="15" name="TextBox 118"/>
            <p:cNvSpPr>
              <a:spLocks noChangeArrowheads="1"/>
            </p:cNvSpPr>
            <p:nvPr/>
          </p:nvSpPr>
          <p:spPr bwMode="auto">
            <a:xfrm>
              <a:off x="984957" y="1564330"/>
              <a:ext cx="1799743" cy="3077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dirty="0"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字符串处理模块</a:t>
              </a:r>
              <a:endParaRPr lang="en-US" dirty="0"/>
            </a:p>
          </p:txBody>
        </p:sp>
      </p:grpSp>
      <p:grpSp>
        <p:nvGrpSpPr>
          <p:cNvPr id="16" name="Group 17"/>
          <p:cNvGrpSpPr>
            <a:grpSpLocks/>
          </p:cNvGrpSpPr>
          <p:nvPr/>
        </p:nvGrpSpPr>
        <p:grpSpPr bwMode="auto">
          <a:xfrm>
            <a:off x="4111625" y="1412875"/>
            <a:ext cx="2884488" cy="2219325"/>
            <a:chOff x="0" y="191553"/>
            <a:chExt cx="2882813" cy="1850798"/>
          </a:xfrm>
        </p:grpSpPr>
        <p:sp>
          <p:nvSpPr>
            <p:cNvPr id="17" name="AutoShape 22"/>
            <p:cNvSpPr>
              <a:spLocks noChangeArrowheads="1"/>
            </p:cNvSpPr>
            <p:nvPr/>
          </p:nvSpPr>
          <p:spPr bwMode="auto">
            <a:xfrm rot="-9000000">
              <a:off x="0" y="597224"/>
              <a:ext cx="1672734" cy="1445127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zh-CN" b="1" i="1">
                <a:sym typeface="宋体" pitchFamily="2" charset="-122"/>
              </a:endParaRPr>
            </a:p>
          </p:txBody>
        </p:sp>
        <p:sp>
          <p:nvSpPr>
            <p:cNvPr id="18" name="AutoShape 75"/>
            <p:cNvSpPr>
              <a:spLocks noChangeArrowheads="1"/>
            </p:cNvSpPr>
            <p:nvPr/>
          </p:nvSpPr>
          <p:spPr bwMode="auto">
            <a:xfrm rot="-3140896">
              <a:off x="714772" y="585392"/>
              <a:ext cx="950587" cy="644325"/>
            </a:xfrm>
            <a:prstGeom prst="rightArrow">
              <a:avLst>
                <a:gd name="adj1" fmla="val 70398"/>
                <a:gd name="adj2" fmla="val 48310"/>
              </a:avLst>
            </a:prstGeom>
            <a:solidFill>
              <a:srgbClr val="FFFFFF"/>
            </a:solidFill>
            <a:ln w="9525">
              <a:solidFill>
                <a:srgbClr val="0099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 b="1" i="1">
                <a:sym typeface="宋体" pitchFamily="2" charset="-122"/>
              </a:endParaRPr>
            </a:p>
          </p:txBody>
        </p:sp>
        <p:sp>
          <p:nvSpPr>
            <p:cNvPr id="19" name="TextBox 105"/>
            <p:cNvSpPr>
              <a:spLocks noChangeArrowheads="1"/>
            </p:cNvSpPr>
            <p:nvPr/>
          </p:nvSpPr>
          <p:spPr bwMode="auto">
            <a:xfrm>
              <a:off x="1539934" y="191553"/>
              <a:ext cx="1342879" cy="38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b="1" dirty="0" smtClean="0"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备份数据库</a:t>
              </a:r>
              <a:endParaRPr lang="en-US" dirty="0"/>
            </a:p>
          </p:txBody>
        </p:sp>
      </p:grpSp>
      <p:grpSp>
        <p:nvGrpSpPr>
          <p:cNvPr id="20" name="Group 21"/>
          <p:cNvGrpSpPr>
            <a:grpSpLocks/>
          </p:cNvGrpSpPr>
          <p:nvPr/>
        </p:nvGrpSpPr>
        <p:grpSpPr bwMode="auto">
          <a:xfrm>
            <a:off x="1258888" y="3578225"/>
            <a:ext cx="3817937" cy="2107808"/>
            <a:chOff x="216607" y="0"/>
            <a:chExt cx="3816556" cy="1756916"/>
          </a:xfrm>
        </p:grpSpPr>
        <p:sp>
          <p:nvSpPr>
            <p:cNvPr id="21" name="AutoShape 24"/>
            <p:cNvSpPr>
              <a:spLocks noChangeArrowheads="1"/>
            </p:cNvSpPr>
            <p:nvPr/>
          </p:nvSpPr>
          <p:spPr bwMode="auto">
            <a:xfrm rot="1800000" flipH="1">
              <a:off x="2360429" y="0"/>
              <a:ext cx="1672734" cy="1445126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zh-CN" b="1" i="1">
                <a:sym typeface="宋体" pitchFamily="2" charset="-122"/>
              </a:endParaRPr>
            </a:p>
          </p:txBody>
        </p:sp>
        <p:sp>
          <p:nvSpPr>
            <p:cNvPr id="22" name="AutoShape 67"/>
            <p:cNvSpPr>
              <a:spLocks noChangeArrowheads="1"/>
            </p:cNvSpPr>
            <p:nvPr/>
          </p:nvSpPr>
          <p:spPr bwMode="auto">
            <a:xfrm rot="18408829" flipH="1">
              <a:off x="2383592" y="773999"/>
              <a:ext cx="950587" cy="644325"/>
            </a:xfrm>
            <a:prstGeom prst="rightArrow">
              <a:avLst>
                <a:gd name="adj1" fmla="val 70398"/>
                <a:gd name="adj2" fmla="val 48310"/>
              </a:avLst>
            </a:prstGeom>
            <a:solidFill>
              <a:srgbClr val="FFFFFF"/>
            </a:solidFill>
            <a:ln w="9525">
              <a:solidFill>
                <a:srgbClr val="0099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 b="1" i="1">
                <a:sym typeface="宋体" pitchFamily="2" charset="-122"/>
              </a:endParaRPr>
            </a:p>
          </p:txBody>
        </p:sp>
        <p:sp>
          <p:nvSpPr>
            <p:cNvPr id="23" name="TextBox 119"/>
            <p:cNvSpPr>
              <a:spLocks noChangeArrowheads="1"/>
            </p:cNvSpPr>
            <p:nvPr/>
          </p:nvSpPr>
          <p:spPr bwMode="auto">
            <a:xfrm>
              <a:off x="216607" y="1376381"/>
              <a:ext cx="2711904" cy="380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b="1" dirty="0" smtClean="0">
                  <a:latin typeface="微软雅黑" pitchFamily="34" charset="-122"/>
                  <a:ea typeface="微软雅黑" pitchFamily="34" charset="-122"/>
                </a:rPr>
                <a:t>并发连接</a:t>
              </a:r>
              <a:endParaRPr lang="en-US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4" name="Group 25"/>
          <p:cNvGrpSpPr>
            <a:grpSpLocks/>
          </p:cNvGrpSpPr>
          <p:nvPr/>
        </p:nvGrpSpPr>
        <p:grpSpPr bwMode="auto">
          <a:xfrm>
            <a:off x="1140908" y="2647950"/>
            <a:ext cx="3416805" cy="2008188"/>
            <a:chOff x="655727" y="0"/>
            <a:chExt cx="3416158" cy="1672732"/>
          </a:xfrm>
        </p:grpSpPr>
        <p:sp>
          <p:nvSpPr>
            <p:cNvPr id="25" name="AutoShape 26"/>
            <p:cNvSpPr>
              <a:spLocks noChangeArrowheads="1"/>
            </p:cNvSpPr>
            <p:nvPr/>
          </p:nvSpPr>
          <p:spPr bwMode="auto">
            <a:xfrm rot="5400000" flipH="1">
              <a:off x="2512955" y="113802"/>
              <a:ext cx="1672732" cy="1445128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zh-CN" b="1" i="1">
                <a:sym typeface="宋体" pitchFamily="2" charset="-122"/>
              </a:endParaRPr>
            </a:p>
          </p:txBody>
        </p:sp>
        <p:sp>
          <p:nvSpPr>
            <p:cNvPr id="26" name="AutoShape 49"/>
            <p:cNvSpPr>
              <a:spLocks noChangeArrowheads="1"/>
            </p:cNvSpPr>
            <p:nvPr/>
          </p:nvSpPr>
          <p:spPr bwMode="auto">
            <a:xfrm flipH="1">
              <a:off x="2307449" y="482824"/>
              <a:ext cx="950588" cy="644324"/>
            </a:xfrm>
            <a:prstGeom prst="rightArrow">
              <a:avLst>
                <a:gd name="adj1" fmla="val 70398"/>
                <a:gd name="adj2" fmla="val 48303"/>
              </a:avLst>
            </a:prstGeom>
            <a:solidFill>
              <a:srgbClr val="FFFFFF"/>
            </a:solidFill>
            <a:ln w="9525">
              <a:solidFill>
                <a:srgbClr val="0099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 b="1" i="1">
                <a:sym typeface="宋体" pitchFamily="2" charset="-122"/>
              </a:endParaRPr>
            </a:p>
          </p:txBody>
        </p:sp>
        <p:sp>
          <p:nvSpPr>
            <p:cNvPr id="27" name="TextBox 120"/>
            <p:cNvSpPr>
              <a:spLocks noChangeArrowheads="1"/>
            </p:cNvSpPr>
            <p:nvPr/>
          </p:nvSpPr>
          <p:spPr bwMode="auto">
            <a:xfrm>
              <a:off x="655727" y="590693"/>
              <a:ext cx="1373835" cy="3818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b="1" dirty="0" smtClean="0"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IO</a:t>
              </a:r>
              <a:r>
                <a:rPr lang="zh-CN" altLang="en-US" b="1" dirty="0" smtClean="0"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多路复用</a:t>
              </a:r>
              <a:endParaRPr lang="en-US" dirty="0"/>
            </a:p>
          </p:txBody>
        </p:sp>
      </p:grpSp>
      <p:grpSp>
        <p:nvGrpSpPr>
          <p:cNvPr id="28" name="Group 29"/>
          <p:cNvGrpSpPr>
            <a:grpSpLocks/>
          </p:cNvGrpSpPr>
          <p:nvPr/>
        </p:nvGrpSpPr>
        <p:grpSpPr bwMode="auto">
          <a:xfrm>
            <a:off x="1734762" y="1557338"/>
            <a:ext cx="3253161" cy="2073275"/>
            <a:chOff x="341364" y="184573"/>
            <a:chExt cx="3252929" cy="1729243"/>
          </a:xfrm>
        </p:grpSpPr>
        <p:sp>
          <p:nvSpPr>
            <p:cNvPr id="29" name="AutoShape 25"/>
            <p:cNvSpPr>
              <a:spLocks noChangeArrowheads="1"/>
            </p:cNvSpPr>
            <p:nvPr/>
          </p:nvSpPr>
          <p:spPr bwMode="auto">
            <a:xfrm rot="9000000" flipH="1">
              <a:off x="1921559" y="468689"/>
              <a:ext cx="1672734" cy="1445127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zh-CN" b="1" i="1">
                <a:sym typeface="宋体" pitchFamily="2" charset="-122"/>
              </a:endParaRPr>
            </a:p>
          </p:txBody>
        </p:sp>
        <p:sp>
          <p:nvSpPr>
            <p:cNvPr id="30" name="AutoShape 71"/>
            <p:cNvSpPr>
              <a:spLocks noChangeArrowheads="1"/>
            </p:cNvSpPr>
            <p:nvPr/>
          </p:nvSpPr>
          <p:spPr bwMode="auto">
            <a:xfrm rot="-7779025">
              <a:off x="1893945" y="472298"/>
              <a:ext cx="950587" cy="644325"/>
            </a:xfrm>
            <a:prstGeom prst="rightArrow">
              <a:avLst>
                <a:gd name="adj1" fmla="val 70398"/>
                <a:gd name="adj2" fmla="val 48310"/>
              </a:avLst>
            </a:prstGeom>
            <a:solidFill>
              <a:srgbClr val="FFFFFF"/>
            </a:solidFill>
            <a:ln w="9525">
              <a:solidFill>
                <a:srgbClr val="0099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 b="1" i="1">
                <a:sym typeface="宋体" pitchFamily="2" charset="-122"/>
              </a:endParaRPr>
            </a:p>
          </p:txBody>
        </p:sp>
        <p:sp>
          <p:nvSpPr>
            <p:cNvPr id="31" name="TextBox 121"/>
            <p:cNvSpPr>
              <a:spLocks noChangeArrowheads="1"/>
            </p:cNvSpPr>
            <p:nvPr/>
          </p:nvSpPr>
          <p:spPr bwMode="auto">
            <a:xfrm>
              <a:off x="341364" y="184573"/>
              <a:ext cx="1338733" cy="382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b="1" dirty="0" smtClean="0">
                  <a:latin typeface="微软雅黑" pitchFamily="34" charset="-122"/>
                  <a:ea typeface="微软雅黑" pitchFamily="34" charset="-122"/>
                </a:rPr>
                <a:t>线程池模块</a:t>
              </a:r>
              <a:endParaRPr lang="en-US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2" name="Group 33"/>
          <p:cNvGrpSpPr>
            <a:grpSpLocks/>
          </p:cNvGrpSpPr>
          <p:nvPr/>
        </p:nvGrpSpPr>
        <p:grpSpPr bwMode="auto">
          <a:xfrm>
            <a:off x="3844925" y="2689225"/>
            <a:ext cx="1495425" cy="1778000"/>
            <a:chOff x="0" y="0"/>
            <a:chExt cx="1494500" cy="1480531"/>
          </a:xfrm>
        </p:grpSpPr>
        <p:sp>
          <p:nvSpPr>
            <p:cNvPr id="33" name="AutoShape 33"/>
            <p:cNvSpPr>
              <a:spLocks/>
            </p:cNvSpPr>
            <p:nvPr/>
          </p:nvSpPr>
          <p:spPr bwMode="auto">
            <a:xfrm>
              <a:off x="4217" y="0"/>
              <a:ext cx="1490283" cy="1480531"/>
            </a:xfrm>
            <a:custGeom>
              <a:avLst/>
              <a:gdLst/>
              <a:ahLst/>
              <a:cxnLst/>
              <a:rect l="0" t="0" r="0" b="0"/>
              <a:pathLst/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" name="Oval 42"/>
            <p:cNvSpPr>
              <a:spLocks noChangeArrowheads="1"/>
            </p:cNvSpPr>
            <p:nvPr/>
          </p:nvSpPr>
          <p:spPr bwMode="auto">
            <a:xfrm>
              <a:off x="150917" y="315787"/>
              <a:ext cx="1223378" cy="779766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33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 b="1" i="1">
                <a:sym typeface="宋体" pitchFamily="2" charset="-122"/>
              </a:endParaRPr>
            </a:p>
          </p:txBody>
        </p:sp>
        <p:grpSp>
          <p:nvGrpSpPr>
            <p:cNvPr id="35" name="Group 36"/>
            <p:cNvGrpSpPr>
              <a:grpSpLocks/>
            </p:cNvGrpSpPr>
            <p:nvPr/>
          </p:nvGrpSpPr>
          <p:grpSpPr bwMode="auto">
            <a:xfrm>
              <a:off x="0" y="11426"/>
              <a:ext cx="1479436" cy="1439269"/>
              <a:chOff x="0" y="0"/>
              <a:chExt cx="1479436" cy="1439269"/>
            </a:xfrm>
          </p:grpSpPr>
          <p:sp>
            <p:nvSpPr>
              <p:cNvPr id="36" name="Oval 45"/>
              <p:cNvSpPr>
                <a:spLocks noChangeArrowheads="1"/>
              </p:cNvSpPr>
              <p:nvPr/>
            </p:nvSpPr>
            <p:spPr bwMode="auto">
              <a:xfrm>
                <a:off x="397473" y="424325"/>
                <a:ext cx="617005" cy="55273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zh-CN" b="1" i="1">
                  <a:sym typeface="宋体" pitchFamily="2" charset="-122"/>
                </a:endParaRPr>
              </a:p>
            </p:txBody>
          </p:sp>
          <p:sp>
            <p:nvSpPr>
              <p:cNvPr id="37" name="TextBox 14"/>
              <p:cNvSpPr>
                <a:spLocks noChangeArrowheads="1"/>
              </p:cNvSpPr>
              <p:nvPr/>
            </p:nvSpPr>
            <p:spPr bwMode="auto">
              <a:xfrm>
                <a:off x="222880" y="523542"/>
                <a:ext cx="1029095" cy="3075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zh-CN" altLang="en-US" dirty="0" smtClean="0"/>
                  <a:t>服务器</a:t>
                </a:r>
                <a:endParaRPr lang="zh-CN" altLang="en-US" dirty="0"/>
              </a:p>
            </p:txBody>
          </p:sp>
          <p:sp>
            <p:nvSpPr>
              <p:cNvPr id="38" name="WordArt 87"/>
              <p:cNvSpPr>
                <a:spLocks noChangeArrowheads="1" noChangeShapeType="1" noTextEdit="1"/>
              </p:cNvSpPr>
              <p:nvPr/>
            </p:nvSpPr>
            <p:spPr bwMode="auto">
              <a:xfrm>
                <a:off x="78953" y="184397"/>
                <a:ext cx="1087821" cy="1052675"/>
              </a:xfrm>
              <a:prstGeom prst="rect">
                <a:avLst/>
              </a:prstGeom>
            </p:spPr>
            <p:txBody>
              <a:bodyPr spcFirstLastPara="1" wrap="none" fromWordArt="1">
                <a:prstTxWarp prst="textArchUp">
                  <a:avLst>
                    <a:gd name="adj" fmla="val 11384645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zh-CN" altLang="en-US" sz="3000" b="1" strike="sngStrike" kern="10" dirty="0">
                    <a:ln w="0" cmpd="sng">
                      <a:noFill/>
                      <a:round/>
                      <a:headEnd/>
                      <a:tailEnd/>
                    </a:ln>
                    <a:solidFill>
                      <a:srgbClr val="FFFFFF"/>
                    </a:solidFill>
                    <a:latin typeface="微软雅黑"/>
                    <a:ea typeface="微软雅黑"/>
                  </a:rPr>
                  <a:t>省部级科研平台</a:t>
                </a:r>
              </a:p>
            </p:txBody>
          </p:sp>
          <p:sp>
            <p:nvSpPr>
              <p:cNvPr id="39" name="AutoShape 39"/>
              <p:cNvSpPr>
                <a:spLocks/>
              </p:cNvSpPr>
              <p:nvPr/>
            </p:nvSpPr>
            <p:spPr bwMode="auto">
              <a:xfrm rot="10800000">
                <a:off x="0" y="0"/>
                <a:ext cx="1479436" cy="143926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906034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6575570" y="188940"/>
            <a:ext cx="2330449" cy="636381"/>
            <a:chOff x="240768" y="-127216"/>
            <a:chExt cx="2329859" cy="528854"/>
          </a:xfrm>
        </p:grpSpPr>
        <p:sp>
          <p:nvSpPr>
            <p:cNvPr id="4" name="TextBox 5"/>
            <p:cNvSpPr>
              <a:spLocks noChangeArrowheads="1"/>
            </p:cNvSpPr>
            <p:nvPr/>
          </p:nvSpPr>
          <p:spPr bwMode="auto">
            <a:xfrm>
              <a:off x="240768" y="-127216"/>
              <a:ext cx="2329859" cy="383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dirty="0"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  </a:t>
              </a:r>
              <a:r>
                <a:rPr lang="en-US" altLang="zh-CN" sz="2400" b="1" dirty="0">
                  <a:solidFill>
                    <a:schemeClr val="bg1"/>
                  </a:solidFill>
                  <a:sym typeface="微软雅黑" pitchFamily="34" charset="-122"/>
                </a:rPr>
                <a:t>3</a:t>
              </a:r>
              <a:r>
                <a:rPr lang="en-US" altLang="zh-CN" sz="2400" b="1" dirty="0">
                  <a:solidFill>
                    <a:schemeClr val="bg1"/>
                  </a:solidFill>
                </a:rPr>
                <a:t>.1</a:t>
              </a:r>
              <a:r>
                <a:rPr lang="zh-CN" altLang="zh-CN" sz="2400" b="1" dirty="0">
                  <a:solidFill>
                    <a:schemeClr val="bg1"/>
                  </a:solidFill>
                </a:rPr>
                <a:t>功能</a:t>
              </a:r>
              <a:r>
                <a:rPr lang="zh-CN" altLang="en-US" sz="2400" b="1" dirty="0">
                  <a:solidFill>
                    <a:schemeClr val="bg1"/>
                  </a:solidFill>
                </a:rPr>
                <a:t>需求</a:t>
              </a:r>
              <a:endParaRPr lang="zh-CN" altLang="zh-CN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直接连接符 76"/>
            <p:cNvSpPr>
              <a:spLocks noChangeShapeType="1"/>
            </p:cNvSpPr>
            <p:nvPr/>
          </p:nvSpPr>
          <p:spPr bwMode="auto">
            <a:xfrm flipH="1">
              <a:off x="891583" y="368300"/>
              <a:ext cx="1440000" cy="1"/>
            </a:xfrm>
            <a:prstGeom prst="line">
              <a:avLst/>
            </a:prstGeom>
            <a:noFill/>
            <a:ln w="9525">
              <a:solidFill>
                <a:srgbClr val="4BACC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2328272" y="330200"/>
              <a:ext cx="215900" cy="71438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rgbClr val="4BACC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宋体" pitchFamily="2" charset="-122"/>
                <a:sym typeface="宋体" pitchFamily="2" charset="-122"/>
              </a:endParaRPr>
            </a:p>
          </p:txBody>
        </p:sp>
      </p:grpSp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1115616" y="1500696"/>
            <a:ext cx="7270750" cy="944562"/>
            <a:chOff x="1158901" y="2071678"/>
            <a:chExt cx="7270751" cy="944021"/>
          </a:xfrm>
        </p:grpSpPr>
        <p:sp>
          <p:nvSpPr>
            <p:cNvPr id="8" name="AutoShape 8"/>
            <p:cNvSpPr>
              <a:spLocks noChangeArrowheads="1"/>
            </p:cNvSpPr>
            <p:nvPr/>
          </p:nvSpPr>
          <p:spPr bwMode="auto">
            <a:xfrm>
              <a:off x="1158901" y="2071678"/>
              <a:ext cx="7270751" cy="94402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E8E2D8"/>
                </a:gs>
                <a:gs pos="100000">
                  <a:srgbClr val="E8E2D8"/>
                </a:gs>
              </a:gsLst>
              <a:lin ang="5400000" scaled="1"/>
            </a:gradFill>
            <a:ln w="9525">
              <a:round/>
              <a:headEnd/>
              <a:tailEnd/>
            </a:ln>
            <a:scene3d>
              <a:camera prst="legacyObliqueTop"/>
              <a:lightRig rig="legacyFlat2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E8E2D8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9" name="AutoShape 11"/>
            <p:cNvSpPr>
              <a:spLocks noChangeArrowheads="1"/>
            </p:cNvSpPr>
            <p:nvPr/>
          </p:nvSpPr>
          <p:spPr bwMode="auto">
            <a:xfrm>
              <a:off x="1231926" y="2130381"/>
              <a:ext cx="1577975" cy="807575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90000"/>
              </a:scheme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0" name="WordArt 14"/>
            <p:cNvSpPr>
              <a:spLocks noChangeArrowheads="1" noChangeShapeType="1" noTextEdit="1"/>
            </p:cNvSpPr>
            <p:nvPr/>
          </p:nvSpPr>
          <p:spPr bwMode="auto">
            <a:xfrm>
              <a:off x="1442282" y="2339274"/>
              <a:ext cx="1165911" cy="33449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1760" b="1" kern="10" dirty="0" smtClean="0">
                  <a:ln w="9525">
                    <a:noFill/>
                    <a:round/>
                    <a:headEnd/>
                    <a:tailEnd/>
                  </a:ln>
                  <a:effectLst>
                    <a:outerShdw dist="38100" dir="2700000" algn="tl" rotWithShape="0">
                      <a:srgbClr val="000000">
                        <a:alpha val="43137"/>
                      </a:srgbClr>
                    </a:outerShdw>
                  </a:effectLst>
                  <a:latin typeface="微软雅黑"/>
                  <a:ea typeface="微软雅黑"/>
                </a:rPr>
                <a:t>数据分析员</a:t>
              </a:r>
              <a:endParaRPr lang="zh-CN" altLang="en-US" sz="1760" b="1" kern="10" dirty="0">
                <a:ln w="9525">
                  <a:noFill/>
                  <a:round/>
                  <a:headEnd/>
                  <a:tailEnd/>
                </a:ln>
                <a:effectLst>
                  <a:outerShdw dist="38100" dir="2700000" algn="tl" rotWithShape="0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endParaRPr>
            </a:p>
          </p:txBody>
        </p:sp>
        <p:sp>
          <p:nvSpPr>
            <p:cNvPr id="11" name="Rectangle 20"/>
            <p:cNvSpPr>
              <a:spLocks noChangeArrowheads="1"/>
            </p:cNvSpPr>
            <p:nvPr/>
          </p:nvSpPr>
          <p:spPr bwMode="auto">
            <a:xfrm>
              <a:off x="2885097" y="2071678"/>
              <a:ext cx="5434441" cy="8739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 smtClean="0">
                  <a:latin typeface="微软雅黑" pitchFamily="2" charset="-122"/>
                  <a:ea typeface="微软雅黑" pitchFamily="2" charset="-122"/>
                </a:rPr>
                <a:t>数据分析、数据挖掘</a:t>
              </a:r>
              <a:r>
                <a:rPr lang="zh-CN" altLang="en-US" dirty="0">
                  <a:latin typeface="微软雅黑" pitchFamily="2" charset="-122"/>
                  <a:ea typeface="微软雅黑" pitchFamily="2" charset="-122"/>
                </a:rPr>
                <a:t>、</a:t>
              </a:r>
              <a:r>
                <a:rPr lang="zh-CN" altLang="en-US" dirty="0" smtClean="0">
                  <a:latin typeface="微软雅黑" pitchFamily="2" charset="-122"/>
                  <a:ea typeface="微软雅黑" pitchFamily="2" charset="-122"/>
                </a:rPr>
                <a:t>查看</a:t>
              </a:r>
              <a:r>
                <a:rPr lang="zh-CN" altLang="en-US" dirty="0">
                  <a:latin typeface="微软雅黑" pitchFamily="2" charset="-122"/>
                  <a:ea typeface="微软雅黑" pitchFamily="2" charset="-122"/>
                </a:rPr>
                <a:t>班次情况、浏览品质情况、浏览数据分析</a:t>
              </a:r>
              <a:r>
                <a:rPr lang="zh-CN" altLang="en-US" dirty="0" smtClean="0">
                  <a:latin typeface="微软雅黑" pitchFamily="2" charset="-122"/>
                  <a:ea typeface="微软雅黑" pitchFamily="2" charset="-122"/>
                </a:rPr>
                <a:t>报告（限定权限）、系统设置</a:t>
              </a:r>
              <a:endParaRPr lang="en-US" altLang="ko-KR" dirty="0">
                <a:solidFill>
                  <a:srgbClr val="808080"/>
                </a:solidFill>
                <a:latin typeface="微软雅黑" pitchFamily="2" charset="-122"/>
                <a:ea typeface="微软雅黑" pitchFamily="2" charset="-122"/>
              </a:endParaRPr>
            </a:p>
          </p:txBody>
        </p:sp>
      </p:grpSp>
      <p:grpSp>
        <p:nvGrpSpPr>
          <p:cNvPr id="17" name="组合 16"/>
          <p:cNvGrpSpPr>
            <a:grpSpLocks/>
          </p:cNvGrpSpPr>
          <p:nvPr/>
        </p:nvGrpSpPr>
        <p:grpSpPr bwMode="auto">
          <a:xfrm>
            <a:off x="1115616" y="3780581"/>
            <a:ext cx="7342188" cy="944563"/>
            <a:chOff x="1158901" y="4286256"/>
            <a:chExt cx="7342189" cy="944546"/>
          </a:xfrm>
        </p:grpSpPr>
        <p:grpSp>
          <p:nvGrpSpPr>
            <p:cNvPr id="18" name="组合 66"/>
            <p:cNvGrpSpPr>
              <a:grpSpLocks/>
            </p:cNvGrpSpPr>
            <p:nvPr/>
          </p:nvGrpSpPr>
          <p:grpSpPr bwMode="auto">
            <a:xfrm>
              <a:off x="1158901" y="4286256"/>
              <a:ext cx="7342189" cy="944546"/>
              <a:chOff x="1158901" y="4286256"/>
              <a:chExt cx="7342189" cy="944546"/>
            </a:xfrm>
          </p:grpSpPr>
          <p:sp>
            <p:nvSpPr>
              <p:cNvPr id="20" name="AutoShape 10"/>
              <p:cNvSpPr>
                <a:spLocks noChangeArrowheads="1"/>
              </p:cNvSpPr>
              <p:nvPr/>
            </p:nvSpPr>
            <p:spPr bwMode="auto">
              <a:xfrm>
                <a:off x="1158901" y="4286781"/>
                <a:ext cx="7270751" cy="944021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scene3d>
                <a:camera prst="legacyObliqueTop"/>
                <a:lightRig rig="legacyFlat2" dir="b"/>
              </a:scene3d>
              <a:sp3d extrusionH="201600" prstMaterial="legacyMatte">
                <a:bevelT w="13500" h="13500" prst="angle"/>
                <a:bevelB w="13500" h="13500" prst="angle"/>
                <a:extrusionClr>
                  <a:schemeClr val="bg1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zh-CN" altLang="en-US"/>
              </a:p>
            </p:txBody>
          </p:sp>
          <p:sp>
            <p:nvSpPr>
              <p:cNvPr id="21" name="AutoShape 13"/>
              <p:cNvSpPr>
                <a:spLocks noChangeArrowheads="1"/>
              </p:cNvSpPr>
              <p:nvPr/>
            </p:nvSpPr>
            <p:spPr bwMode="auto">
              <a:xfrm>
                <a:off x="1231770" y="4353681"/>
                <a:ext cx="1578838" cy="808736"/>
              </a:xfrm>
              <a:prstGeom prst="roundRect">
                <a:avLst>
                  <a:gd name="adj" fmla="val 16667"/>
                </a:avLst>
              </a:prstGeom>
              <a:solidFill>
                <a:srgbClr val="C0C0C0"/>
              </a:soli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2885097" y="4286256"/>
                <a:ext cx="5615993" cy="4589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 smtClean="0">
                    <a:latin typeface="微软雅黑" pitchFamily="2" charset="-122"/>
                    <a:ea typeface="微软雅黑" pitchFamily="2" charset="-122"/>
                  </a:rPr>
                  <a:t>系统管理、数据库维护</a:t>
                </a:r>
                <a:endParaRPr lang="en-US" altLang="ko-KR" dirty="0">
                  <a:solidFill>
                    <a:srgbClr val="9E9E9E"/>
                  </a:solidFill>
                  <a:latin typeface="微软雅黑" pitchFamily="2" charset="-122"/>
                  <a:ea typeface="微软雅黑" pitchFamily="2" charset="-122"/>
                </a:endParaRPr>
              </a:p>
            </p:txBody>
          </p:sp>
        </p:grpSp>
        <p:sp>
          <p:nvSpPr>
            <p:cNvPr id="19" name="WordArt 14"/>
            <p:cNvSpPr>
              <a:spLocks noChangeArrowheads="1" noChangeShapeType="1" noTextEdit="1"/>
            </p:cNvSpPr>
            <p:nvPr/>
          </p:nvSpPr>
          <p:spPr bwMode="auto">
            <a:xfrm>
              <a:off x="1428728" y="4572008"/>
              <a:ext cx="1214446" cy="35719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1760" b="1" kern="10" spc="-45" dirty="0" smtClean="0">
                  <a:ln w="9525">
                    <a:noFill/>
                    <a:round/>
                    <a:headEnd/>
                    <a:tailEnd/>
                  </a:ln>
                  <a:solidFill>
                    <a:srgbClr val="2E3934"/>
                  </a:solidFill>
                  <a:effectLst>
                    <a:outerShdw dist="12700" dir="5400000" algn="ctr" rotWithShape="0">
                      <a:schemeClr val="tx1"/>
                    </a:outerShdw>
                  </a:effectLst>
                  <a:latin typeface="微软雅黑"/>
                  <a:ea typeface="微软雅黑"/>
                </a:rPr>
                <a:t>系统管理员</a:t>
              </a:r>
              <a:endParaRPr lang="zh-CN" altLang="en-US" sz="1760" b="1" kern="10" spc="-45" dirty="0">
                <a:ln w="9525">
                  <a:noFill/>
                  <a:round/>
                  <a:headEnd/>
                  <a:tailEnd/>
                </a:ln>
                <a:solidFill>
                  <a:srgbClr val="2E3934"/>
                </a:solidFill>
                <a:effectLst>
                  <a:outerShdw dist="12700" dir="5400000" algn="ctr" rotWithShape="0">
                    <a:schemeClr val="tx1"/>
                  </a:outerShdw>
                </a:effectLst>
                <a:latin typeface="微软雅黑"/>
                <a:ea typeface="微软雅黑"/>
              </a:endParaRPr>
            </a:p>
          </p:txBody>
        </p:sp>
      </p:grpSp>
      <p:grpSp>
        <p:nvGrpSpPr>
          <p:cNvPr id="23" name="组合 22"/>
          <p:cNvGrpSpPr>
            <a:grpSpLocks/>
          </p:cNvGrpSpPr>
          <p:nvPr/>
        </p:nvGrpSpPr>
        <p:grpSpPr bwMode="auto">
          <a:xfrm>
            <a:off x="1115616" y="4858258"/>
            <a:ext cx="7270750" cy="1000125"/>
            <a:chOff x="1158901" y="5429264"/>
            <a:chExt cx="7270751" cy="1000132"/>
          </a:xfrm>
        </p:grpSpPr>
        <p:grpSp>
          <p:nvGrpSpPr>
            <p:cNvPr id="24" name="组合 67"/>
            <p:cNvGrpSpPr>
              <a:grpSpLocks/>
            </p:cNvGrpSpPr>
            <p:nvPr/>
          </p:nvGrpSpPr>
          <p:grpSpPr bwMode="auto">
            <a:xfrm>
              <a:off x="1158901" y="5429264"/>
              <a:ext cx="7270751" cy="1000132"/>
              <a:chOff x="1158901" y="4230670"/>
              <a:chExt cx="7270751" cy="1000132"/>
            </a:xfrm>
          </p:grpSpPr>
          <p:sp>
            <p:nvSpPr>
              <p:cNvPr id="26" name="AutoShape 10"/>
              <p:cNvSpPr>
                <a:spLocks noChangeArrowheads="1"/>
              </p:cNvSpPr>
              <p:nvPr/>
            </p:nvSpPr>
            <p:spPr bwMode="auto">
              <a:xfrm>
                <a:off x="1158901" y="4286781"/>
                <a:ext cx="7270751" cy="944021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scene3d>
                <a:camera prst="legacyObliqueTop"/>
                <a:lightRig rig="legacyFlat2" dir="b"/>
              </a:scene3d>
              <a:sp3d extrusionH="201600" prstMaterial="legacyMatte">
                <a:bevelT w="13500" h="13500" prst="angle"/>
                <a:bevelB w="13500" h="13500" prst="angle"/>
                <a:extrusionClr>
                  <a:schemeClr val="bg1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zh-CN" altLang="en-US"/>
              </a:p>
            </p:txBody>
          </p:sp>
          <p:sp>
            <p:nvSpPr>
              <p:cNvPr id="27" name="AutoShape 13"/>
              <p:cNvSpPr>
                <a:spLocks noChangeArrowheads="1"/>
              </p:cNvSpPr>
              <p:nvPr/>
            </p:nvSpPr>
            <p:spPr bwMode="auto">
              <a:xfrm>
                <a:off x="1231770" y="4353681"/>
                <a:ext cx="1578838" cy="808736"/>
              </a:xfrm>
              <a:prstGeom prst="roundRect">
                <a:avLst>
                  <a:gd name="adj" fmla="val 16667"/>
                </a:avLst>
              </a:prstGeom>
              <a:solidFill>
                <a:srgbClr val="C0C0C0"/>
              </a:soli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" name="Rectangle 22"/>
              <p:cNvSpPr>
                <a:spLocks noChangeArrowheads="1"/>
              </p:cNvSpPr>
              <p:nvPr/>
            </p:nvSpPr>
            <p:spPr bwMode="auto">
              <a:xfrm>
                <a:off x="2885097" y="4230670"/>
                <a:ext cx="5471685" cy="5078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微软雅黑" pitchFamily="2" charset="-122"/>
                    <a:ea typeface="微软雅黑" pitchFamily="2" charset="-122"/>
                  </a:rPr>
                  <a:t>查看班次情况、浏览品质</a:t>
                </a:r>
                <a:r>
                  <a:rPr lang="zh-CN" altLang="en-US" dirty="0" smtClean="0">
                    <a:latin typeface="微软雅黑" pitchFamily="2" charset="-122"/>
                    <a:ea typeface="微软雅黑" pitchFamily="2" charset="-122"/>
                  </a:rPr>
                  <a:t>情况、系统设置</a:t>
                </a:r>
                <a:endParaRPr lang="en-US" altLang="ko-KR" dirty="0">
                  <a:solidFill>
                    <a:srgbClr val="808080"/>
                  </a:solidFill>
                  <a:latin typeface="微软雅黑" pitchFamily="2" charset="-122"/>
                  <a:ea typeface="微软雅黑" pitchFamily="2" charset="-122"/>
                </a:endParaRPr>
              </a:p>
            </p:txBody>
          </p:sp>
        </p:grpSp>
        <p:sp>
          <p:nvSpPr>
            <p:cNvPr id="25" name="WordArt 14"/>
            <p:cNvSpPr>
              <a:spLocks noChangeArrowheads="1" noChangeShapeType="1" noTextEdit="1"/>
            </p:cNvSpPr>
            <p:nvPr/>
          </p:nvSpPr>
          <p:spPr bwMode="auto">
            <a:xfrm>
              <a:off x="1428728" y="5715016"/>
              <a:ext cx="1214446" cy="35719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1760" b="1" kern="10" spc="-45" dirty="0" smtClean="0">
                  <a:ln w="9525">
                    <a:noFill/>
                    <a:round/>
                    <a:headEnd/>
                    <a:tailEnd/>
                  </a:ln>
                  <a:solidFill>
                    <a:srgbClr val="2E3934"/>
                  </a:solidFill>
                  <a:effectLst>
                    <a:outerShdw dist="12700" dir="5400000" algn="ctr" rotWithShape="0">
                      <a:schemeClr val="tx1"/>
                    </a:outerShdw>
                  </a:effectLst>
                  <a:latin typeface="微软雅黑"/>
                  <a:ea typeface="微软雅黑"/>
                </a:rPr>
                <a:t>品质管理员</a:t>
              </a:r>
              <a:endParaRPr lang="zh-CN" altLang="en-US" sz="1760" b="1" kern="10" spc="-45" dirty="0">
                <a:ln w="9525">
                  <a:noFill/>
                  <a:round/>
                  <a:headEnd/>
                  <a:tailEnd/>
                </a:ln>
                <a:solidFill>
                  <a:srgbClr val="2E3934"/>
                </a:solidFill>
                <a:effectLst>
                  <a:outerShdw dist="12700" dir="5400000" algn="ctr" rotWithShape="0">
                    <a:schemeClr val="tx1"/>
                  </a:outerShdw>
                </a:effectLst>
                <a:latin typeface="微软雅黑"/>
                <a:ea typeface="微软雅黑"/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251521" y="414924"/>
            <a:ext cx="1584175" cy="857256"/>
          </a:xfrm>
          <a:prstGeom prst="rect">
            <a:avLst/>
          </a:prstGeom>
          <a:gradFill>
            <a:gsLst>
              <a:gs pos="77000">
                <a:srgbClr val="2185DF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Verdana" pitchFamily="34" charset="0"/>
                <a:ea typeface="宋体" pitchFamily="2" charset="-122"/>
              </a:rPr>
              <a:t>网页端</a:t>
            </a:r>
            <a:endParaRPr lang="zh-CN" altLang="en-US" sz="3200" b="1" dirty="0">
              <a:solidFill>
                <a:schemeClr val="bg1"/>
              </a:solidFill>
              <a:latin typeface="Verdana" pitchFamily="34" charset="0"/>
              <a:ea typeface="宋体" pitchFamily="2" charset="-122"/>
            </a:endParaRPr>
          </a:p>
        </p:txBody>
      </p:sp>
      <p:grpSp>
        <p:nvGrpSpPr>
          <p:cNvPr id="31" name="组合 30"/>
          <p:cNvGrpSpPr>
            <a:grpSpLocks/>
          </p:cNvGrpSpPr>
          <p:nvPr/>
        </p:nvGrpSpPr>
        <p:grpSpPr bwMode="auto">
          <a:xfrm>
            <a:off x="1115616" y="2637437"/>
            <a:ext cx="7342188" cy="944563"/>
            <a:chOff x="1158901" y="4286256"/>
            <a:chExt cx="7342189" cy="944546"/>
          </a:xfrm>
        </p:grpSpPr>
        <p:grpSp>
          <p:nvGrpSpPr>
            <p:cNvPr id="32" name="组合 66"/>
            <p:cNvGrpSpPr>
              <a:grpSpLocks/>
            </p:cNvGrpSpPr>
            <p:nvPr/>
          </p:nvGrpSpPr>
          <p:grpSpPr bwMode="auto">
            <a:xfrm>
              <a:off x="1158901" y="4286256"/>
              <a:ext cx="7342189" cy="944546"/>
              <a:chOff x="1158901" y="4286256"/>
              <a:chExt cx="7342189" cy="944546"/>
            </a:xfrm>
          </p:grpSpPr>
          <p:sp>
            <p:nvSpPr>
              <p:cNvPr id="34" name="AutoShape 10"/>
              <p:cNvSpPr>
                <a:spLocks noChangeArrowheads="1"/>
              </p:cNvSpPr>
              <p:nvPr/>
            </p:nvSpPr>
            <p:spPr bwMode="auto">
              <a:xfrm>
                <a:off x="1158901" y="4286781"/>
                <a:ext cx="7270751" cy="944021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scene3d>
                <a:camera prst="legacyObliqueTop"/>
                <a:lightRig rig="legacyFlat2" dir="b"/>
              </a:scene3d>
              <a:sp3d extrusionH="201600" prstMaterial="legacyMatte">
                <a:bevelT w="13500" h="13500" prst="angle"/>
                <a:bevelB w="13500" h="13500" prst="angle"/>
                <a:extrusionClr>
                  <a:schemeClr val="bg1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zh-CN" altLang="en-US"/>
              </a:p>
            </p:txBody>
          </p:sp>
          <p:sp>
            <p:nvSpPr>
              <p:cNvPr id="35" name="AutoShape 13"/>
              <p:cNvSpPr>
                <a:spLocks noChangeArrowheads="1"/>
              </p:cNvSpPr>
              <p:nvPr/>
            </p:nvSpPr>
            <p:spPr bwMode="auto">
              <a:xfrm>
                <a:off x="1231770" y="4353681"/>
                <a:ext cx="1578838" cy="808736"/>
              </a:xfrm>
              <a:prstGeom prst="roundRect">
                <a:avLst>
                  <a:gd name="adj" fmla="val 16667"/>
                </a:avLst>
              </a:prstGeom>
              <a:solidFill>
                <a:srgbClr val="C0C0C0"/>
              </a:soli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2885097" y="4286256"/>
                <a:ext cx="5615993" cy="9233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 smtClean="0">
                    <a:latin typeface="微软雅黑" pitchFamily="2" charset="-122"/>
                    <a:ea typeface="微软雅黑" pitchFamily="2" charset="-122"/>
                  </a:rPr>
                  <a:t>查看</a:t>
                </a:r>
                <a:r>
                  <a:rPr lang="zh-CN" altLang="en-US" dirty="0">
                    <a:latin typeface="微软雅黑" pitchFamily="2" charset="-122"/>
                    <a:ea typeface="微软雅黑" pitchFamily="2" charset="-122"/>
                  </a:rPr>
                  <a:t>班次情况、浏览品质情况、系统设置、</a:t>
                </a:r>
                <a:endParaRPr lang="en-US" altLang="zh-CN" dirty="0">
                  <a:latin typeface="微软雅黑" pitchFamily="2" charset="-122"/>
                  <a:ea typeface="微软雅黑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微软雅黑" pitchFamily="2" charset="-122"/>
                    <a:ea typeface="微软雅黑" pitchFamily="2" charset="-122"/>
                  </a:rPr>
                  <a:t>浏览数据分析报告（最高权限</a:t>
                </a:r>
                <a:r>
                  <a:rPr lang="zh-CN" altLang="en-US" dirty="0" smtClean="0">
                    <a:latin typeface="微软雅黑" pitchFamily="2" charset="-122"/>
                    <a:ea typeface="微软雅黑" pitchFamily="2" charset="-122"/>
                  </a:rPr>
                  <a:t>）</a:t>
                </a:r>
                <a:endParaRPr lang="en-US" altLang="ko-KR" dirty="0">
                  <a:solidFill>
                    <a:srgbClr val="808080"/>
                  </a:solidFill>
                  <a:latin typeface="微软雅黑" pitchFamily="2" charset="-122"/>
                  <a:ea typeface="微软雅黑" pitchFamily="2" charset="-122"/>
                </a:endParaRPr>
              </a:p>
            </p:txBody>
          </p:sp>
        </p:grpSp>
        <p:sp>
          <p:nvSpPr>
            <p:cNvPr id="33" name="WordArt 14"/>
            <p:cNvSpPr>
              <a:spLocks noChangeArrowheads="1" noChangeShapeType="1" noTextEdit="1"/>
            </p:cNvSpPr>
            <p:nvPr/>
          </p:nvSpPr>
          <p:spPr bwMode="auto">
            <a:xfrm>
              <a:off x="1428728" y="4572008"/>
              <a:ext cx="1214446" cy="35719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1760" b="1" kern="10" dirty="0">
                  <a:ln w="9525">
                    <a:noFill/>
                    <a:round/>
                    <a:headEnd/>
                    <a:tailEnd/>
                  </a:ln>
                  <a:effectLst>
                    <a:outerShdw dist="38100" dir="2700000" algn="tl" rotWithShape="0">
                      <a:srgbClr val="000000">
                        <a:alpha val="43137"/>
                      </a:srgbClr>
                    </a:outerShdw>
                  </a:effectLst>
                  <a:latin typeface="微软雅黑"/>
                  <a:ea typeface="微软雅黑"/>
                </a:rPr>
                <a:t>公司经理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23087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70" name="Group 43"/>
          <p:cNvGrpSpPr>
            <a:grpSpLocks/>
          </p:cNvGrpSpPr>
          <p:nvPr/>
        </p:nvGrpSpPr>
        <p:grpSpPr bwMode="auto">
          <a:xfrm>
            <a:off x="11577638" y="5807075"/>
            <a:ext cx="752475" cy="627063"/>
            <a:chOff x="0" y="0"/>
            <a:chExt cx="1695789" cy="1508048"/>
          </a:xfrm>
        </p:grpSpPr>
        <p:sp>
          <p:nvSpPr>
            <p:cNvPr id="32783" name="圆角矩形 44"/>
            <p:cNvSpPr>
              <a:spLocks/>
            </p:cNvSpPr>
            <p:nvPr/>
          </p:nvSpPr>
          <p:spPr bwMode="auto">
            <a:xfrm>
              <a:off x="76200" y="0"/>
              <a:ext cx="1600200" cy="1447800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9525">
              <a:solidFill>
                <a:srgbClr val="C0000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zh-CN" sz="1500" b="1" i="1">
                <a:solidFill>
                  <a:schemeClr val="accent1"/>
                </a:solidFill>
                <a:sym typeface="Arial" charset="0"/>
              </a:endParaRPr>
            </a:p>
          </p:txBody>
        </p:sp>
        <p:pic>
          <p:nvPicPr>
            <p:cNvPr id="3278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774" y="156030"/>
              <a:ext cx="980394" cy="761592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85" name="矩形 47"/>
            <p:cNvSpPr>
              <a:spLocks noChangeArrowheads="1"/>
            </p:cNvSpPr>
            <p:nvPr/>
          </p:nvSpPr>
          <p:spPr bwMode="auto">
            <a:xfrm>
              <a:off x="0" y="990596"/>
              <a:ext cx="1695789" cy="517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8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Arial" charset="0"/>
                </a:rPr>
                <a:t>企业类型</a:t>
              </a:r>
              <a:endParaRPr lang="zh-CN" altLang="en-US"/>
            </a:p>
          </p:txBody>
        </p:sp>
      </p:grpSp>
      <p:sp>
        <p:nvSpPr>
          <p:cNvPr id="48" name="矩形 47"/>
          <p:cNvSpPr/>
          <p:nvPr/>
        </p:nvSpPr>
        <p:spPr>
          <a:xfrm>
            <a:off x="2339752" y="548680"/>
            <a:ext cx="4284035" cy="857256"/>
          </a:xfrm>
          <a:prstGeom prst="rect">
            <a:avLst/>
          </a:prstGeom>
          <a:gradFill>
            <a:gsLst>
              <a:gs pos="77000">
                <a:srgbClr val="2185DF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2772" name="TextBox 53"/>
          <p:cNvSpPr txBox="1">
            <a:spLocks noChangeArrowheads="1"/>
          </p:cNvSpPr>
          <p:nvPr/>
        </p:nvSpPr>
        <p:spPr bwMode="auto">
          <a:xfrm>
            <a:off x="2843213" y="692150"/>
            <a:ext cx="378057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 dirty="0" smtClean="0">
                <a:solidFill>
                  <a:schemeClr val="bg1"/>
                </a:solidFill>
                <a:latin typeface="Constantia" pitchFamily="18" charset="0"/>
              </a:rPr>
              <a:t>登录系统</a:t>
            </a:r>
            <a:endParaRPr lang="zh-CN" altLang="en-US" sz="3200" b="1" dirty="0">
              <a:latin typeface="Constantia" pitchFamily="18" charset="0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-142908" y="142852"/>
            <a:ext cx="9501254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32774" name="Picture 12" descr="图片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341438"/>
            <a:ext cx="8485188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46123"/>
            <a:ext cx="2933556" cy="4125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图片 1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079" y="1757832"/>
            <a:ext cx="2893580" cy="4114122"/>
          </a:xfrm>
          <a:prstGeom prst="rect">
            <a:avLst/>
          </a:prstGeom>
          <a:noFill/>
        </p:spPr>
      </p:pic>
      <p:grpSp>
        <p:nvGrpSpPr>
          <p:cNvPr id="21" name="组合 27"/>
          <p:cNvGrpSpPr>
            <a:grpSpLocks/>
          </p:cNvGrpSpPr>
          <p:nvPr/>
        </p:nvGrpSpPr>
        <p:grpSpPr bwMode="auto">
          <a:xfrm>
            <a:off x="250825" y="977309"/>
            <a:ext cx="1773238" cy="1353142"/>
            <a:chOff x="395223" y="404813"/>
            <a:chExt cx="2951579" cy="2087562"/>
          </a:xfrm>
        </p:grpSpPr>
        <p:sp>
          <p:nvSpPr>
            <p:cNvPr id="22" name="圆角矩形标注 21"/>
            <p:cNvSpPr/>
            <p:nvPr/>
          </p:nvSpPr>
          <p:spPr>
            <a:xfrm>
              <a:off x="395223" y="404813"/>
              <a:ext cx="2663555" cy="2087562"/>
            </a:xfrm>
            <a:prstGeom prst="wedgeRoundRectCallout">
              <a:avLst/>
            </a:prstGeom>
            <a:solidFill>
              <a:srgbClr val="EAB200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itchFamily="2" charset="-122"/>
              </a:endParaRPr>
            </a:p>
          </p:txBody>
        </p:sp>
        <p:grpSp>
          <p:nvGrpSpPr>
            <p:cNvPr id="23" name="同侧圆角矩形 19"/>
            <p:cNvGrpSpPr>
              <a:grpSpLocks/>
            </p:cNvGrpSpPr>
            <p:nvPr/>
          </p:nvGrpSpPr>
          <p:grpSpPr bwMode="auto">
            <a:xfrm>
              <a:off x="781053" y="515938"/>
              <a:ext cx="1903414" cy="773113"/>
              <a:chOff x="513" y="343"/>
              <a:chExt cx="1199" cy="487"/>
            </a:xfrm>
          </p:grpSpPr>
          <p:pic>
            <p:nvPicPr>
              <p:cNvPr id="25" name="同侧圆角矩形 19"/>
              <p:cNvPicPr>
                <a:picLocks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8" y="387"/>
                <a:ext cx="1124" cy="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" name="Text Box 5"/>
              <p:cNvSpPr txBox="1">
                <a:spLocks noChangeArrowheads="1"/>
              </p:cNvSpPr>
              <p:nvPr/>
            </p:nvSpPr>
            <p:spPr bwMode="auto">
              <a:xfrm>
                <a:off x="513" y="343"/>
                <a:ext cx="1124" cy="4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600" b="1" cap="all" dirty="0" smtClean="0">
                    <a:ln w="9000" cmpd="sng">
                      <a:solidFill>
                        <a:schemeClr val="accent4">
                          <a:shade val="50000"/>
                          <a:satMod val="120000"/>
                        </a:schemeClr>
                      </a:solidFill>
                      <a:prstDash val="solid"/>
                    </a:ln>
                    <a:latin typeface="Calibri" pitchFamily="34" charset="0"/>
                    <a:ea typeface="微软雅黑" pitchFamily="34" charset="-122"/>
                    <a:cs typeface="Calibri" pitchFamily="34" charset="0"/>
                  </a:rPr>
                  <a:t>1</a:t>
                </a:r>
                <a:endParaRPr lang="zh-CN" altLang="en-US" sz="3600" b="1" cap="all" dirty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latin typeface="Calibri" pitchFamily="34" charset="0"/>
                  <a:ea typeface="微软雅黑" pitchFamily="34" charset="-122"/>
                  <a:cs typeface="Calibri" pitchFamily="34" charset="0"/>
                </a:endParaRPr>
              </a:p>
            </p:txBody>
          </p:sp>
        </p:grpSp>
        <p:sp>
          <p:nvSpPr>
            <p:cNvPr id="24" name="TextBox 20"/>
            <p:cNvSpPr txBox="1">
              <a:spLocks noChangeArrowheads="1"/>
            </p:cNvSpPr>
            <p:nvPr/>
          </p:nvSpPr>
          <p:spPr bwMode="auto">
            <a:xfrm>
              <a:off x="490981" y="1487927"/>
              <a:ext cx="2855821" cy="6189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000" b="1" dirty="0" smtClean="0">
                  <a:solidFill>
                    <a:schemeClr val="bg1"/>
                  </a:solidFill>
                  <a:latin typeface="Constantia" pitchFamily="18" charset="0"/>
                </a:rPr>
                <a:t>手机端</a:t>
              </a:r>
              <a:endParaRPr lang="zh-CN" altLang="en-US" sz="2000" b="1" dirty="0">
                <a:latin typeface="Constantia" pitchFamily="18" charset="0"/>
              </a:endParaRPr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18" name="Group 43"/>
          <p:cNvGrpSpPr>
            <a:grpSpLocks/>
          </p:cNvGrpSpPr>
          <p:nvPr/>
        </p:nvGrpSpPr>
        <p:grpSpPr bwMode="auto">
          <a:xfrm>
            <a:off x="11577638" y="5807075"/>
            <a:ext cx="752475" cy="627063"/>
            <a:chOff x="0" y="0"/>
            <a:chExt cx="1695789" cy="1508048"/>
          </a:xfrm>
        </p:grpSpPr>
        <p:sp>
          <p:nvSpPr>
            <p:cNvPr id="34830" name="圆角矩形 44"/>
            <p:cNvSpPr>
              <a:spLocks/>
            </p:cNvSpPr>
            <p:nvPr/>
          </p:nvSpPr>
          <p:spPr bwMode="auto">
            <a:xfrm>
              <a:off x="76200" y="0"/>
              <a:ext cx="1600200" cy="1447800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9525">
              <a:solidFill>
                <a:srgbClr val="C0000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zh-CN" sz="1500" b="1" i="1">
                <a:solidFill>
                  <a:schemeClr val="accent1"/>
                </a:solidFill>
                <a:sym typeface="Arial" charset="0"/>
              </a:endParaRPr>
            </a:p>
          </p:txBody>
        </p:sp>
        <p:pic>
          <p:nvPicPr>
            <p:cNvPr id="3483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774" y="156030"/>
              <a:ext cx="980394" cy="761592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32" name="矩形 47"/>
            <p:cNvSpPr>
              <a:spLocks noChangeArrowheads="1"/>
            </p:cNvSpPr>
            <p:nvPr/>
          </p:nvSpPr>
          <p:spPr bwMode="auto">
            <a:xfrm>
              <a:off x="0" y="990596"/>
              <a:ext cx="1695789" cy="517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8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Arial" charset="0"/>
                </a:rPr>
                <a:t>企业类型</a:t>
              </a:r>
              <a:endParaRPr lang="zh-CN" altLang="en-US"/>
            </a:p>
          </p:txBody>
        </p:sp>
      </p:grpSp>
      <p:sp>
        <p:nvSpPr>
          <p:cNvPr id="48" name="矩形 47"/>
          <p:cNvSpPr/>
          <p:nvPr/>
        </p:nvSpPr>
        <p:spPr>
          <a:xfrm>
            <a:off x="2339752" y="548680"/>
            <a:ext cx="4284035" cy="857256"/>
          </a:xfrm>
          <a:prstGeom prst="rect">
            <a:avLst/>
          </a:prstGeom>
          <a:gradFill>
            <a:gsLst>
              <a:gs pos="77000">
                <a:srgbClr val="2185DF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4820" name="TextBox 53"/>
          <p:cNvSpPr txBox="1">
            <a:spLocks noChangeArrowheads="1"/>
          </p:cNvSpPr>
          <p:nvPr/>
        </p:nvSpPr>
        <p:spPr bwMode="auto">
          <a:xfrm>
            <a:off x="2843213" y="692150"/>
            <a:ext cx="34575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 dirty="0" smtClean="0">
                <a:solidFill>
                  <a:schemeClr val="bg1"/>
                </a:solidFill>
                <a:latin typeface="Verdana" pitchFamily="34" charset="0"/>
              </a:rPr>
              <a:t>系统配置</a:t>
            </a:r>
            <a:endParaRPr lang="zh-CN" altLang="en-US" sz="3200" b="1" dirty="0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-142908" y="142852"/>
            <a:ext cx="9501254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34822" name="Picture 12" descr="图片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341438"/>
            <a:ext cx="8485188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17"/>
          <p:cNvPicPr/>
          <p:nvPr/>
        </p:nvPicPr>
        <p:blipFill>
          <a:blip r:embed="rId4"/>
          <a:stretch>
            <a:fillRect/>
          </a:stretch>
        </p:blipFill>
        <p:spPr>
          <a:xfrm>
            <a:off x="2699792" y="1652360"/>
            <a:ext cx="2793785" cy="3760168"/>
          </a:xfrm>
          <a:prstGeom prst="rect">
            <a:avLst/>
          </a:prstGeom>
        </p:spPr>
      </p:pic>
      <p:grpSp>
        <p:nvGrpSpPr>
          <p:cNvPr id="19" name="组合 27"/>
          <p:cNvGrpSpPr>
            <a:grpSpLocks/>
          </p:cNvGrpSpPr>
          <p:nvPr/>
        </p:nvGrpSpPr>
        <p:grpSpPr bwMode="auto">
          <a:xfrm>
            <a:off x="308354" y="1133772"/>
            <a:ext cx="1773238" cy="1353142"/>
            <a:chOff x="395223" y="404813"/>
            <a:chExt cx="2951579" cy="2087562"/>
          </a:xfrm>
        </p:grpSpPr>
        <p:sp>
          <p:nvSpPr>
            <p:cNvPr id="20" name="圆角矩形标注 19"/>
            <p:cNvSpPr/>
            <p:nvPr/>
          </p:nvSpPr>
          <p:spPr>
            <a:xfrm>
              <a:off x="395223" y="404813"/>
              <a:ext cx="2663555" cy="2087562"/>
            </a:xfrm>
            <a:prstGeom prst="wedgeRoundRectCallout">
              <a:avLst/>
            </a:prstGeom>
            <a:solidFill>
              <a:srgbClr val="EAB200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itchFamily="2" charset="-122"/>
              </a:endParaRPr>
            </a:p>
          </p:txBody>
        </p:sp>
        <p:grpSp>
          <p:nvGrpSpPr>
            <p:cNvPr id="21" name="同侧圆角矩形 19"/>
            <p:cNvGrpSpPr>
              <a:grpSpLocks/>
            </p:cNvGrpSpPr>
            <p:nvPr/>
          </p:nvGrpSpPr>
          <p:grpSpPr bwMode="auto">
            <a:xfrm>
              <a:off x="781053" y="515938"/>
              <a:ext cx="1903414" cy="773113"/>
              <a:chOff x="513" y="343"/>
              <a:chExt cx="1199" cy="487"/>
            </a:xfrm>
          </p:grpSpPr>
          <p:pic>
            <p:nvPicPr>
              <p:cNvPr id="23" name="同侧圆角矩形 19"/>
              <p:cNvPicPr>
                <a:picLocks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8" y="387"/>
                <a:ext cx="1124" cy="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" name="Text Box 5"/>
              <p:cNvSpPr txBox="1">
                <a:spLocks noChangeArrowheads="1"/>
              </p:cNvSpPr>
              <p:nvPr/>
            </p:nvSpPr>
            <p:spPr bwMode="auto">
              <a:xfrm>
                <a:off x="513" y="343"/>
                <a:ext cx="1124" cy="4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600" b="1" cap="all" dirty="0" smtClean="0">
                    <a:ln w="9000" cmpd="sng">
                      <a:solidFill>
                        <a:schemeClr val="accent4">
                          <a:shade val="50000"/>
                          <a:satMod val="120000"/>
                        </a:schemeClr>
                      </a:solidFill>
                      <a:prstDash val="solid"/>
                    </a:ln>
                    <a:latin typeface="Calibri" pitchFamily="34" charset="0"/>
                    <a:ea typeface="微软雅黑" pitchFamily="34" charset="-122"/>
                    <a:cs typeface="Calibri" pitchFamily="34" charset="0"/>
                  </a:rPr>
                  <a:t>1</a:t>
                </a:r>
                <a:endParaRPr lang="zh-CN" altLang="en-US" sz="3600" b="1" cap="all" dirty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latin typeface="Calibri" pitchFamily="34" charset="0"/>
                  <a:ea typeface="微软雅黑" pitchFamily="34" charset="-122"/>
                  <a:cs typeface="Calibri" pitchFamily="34" charset="0"/>
                </a:endParaRPr>
              </a:p>
            </p:txBody>
          </p:sp>
        </p:grpSp>
        <p:sp>
          <p:nvSpPr>
            <p:cNvPr id="22" name="TextBox 20"/>
            <p:cNvSpPr txBox="1">
              <a:spLocks noChangeArrowheads="1"/>
            </p:cNvSpPr>
            <p:nvPr/>
          </p:nvSpPr>
          <p:spPr bwMode="auto">
            <a:xfrm>
              <a:off x="490981" y="1487927"/>
              <a:ext cx="2855821" cy="6189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000" b="1" dirty="0" smtClean="0">
                  <a:solidFill>
                    <a:schemeClr val="bg1"/>
                  </a:solidFill>
                  <a:latin typeface="Constantia" pitchFamily="18" charset="0"/>
                </a:rPr>
                <a:t>手机端</a:t>
              </a:r>
              <a:endParaRPr lang="zh-CN" altLang="en-US" sz="2000" b="1" dirty="0">
                <a:latin typeface="Constantia" pitchFamily="18" charset="0"/>
              </a:endParaRPr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4" name="Group 43"/>
          <p:cNvGrpSpPr>
            <a:grpSpLocks/>
          </p:cNvGrpSpPr>
          <p:nvPr/>
        </p:nvGrpSpPr>
        <p:grpSpPr bwMode="auto">
          <a:xfrm>
            <a:off x="11577638" y="5807075"/>
            <a:ext cx="752475" cy="627063"/>
            <a:chOff x="0" y="0"/>
            <a:chExt cx="1695789" cy="1508048"/>
          </a:xfrm>
        </p:grpSpPr>
        <p:sp>
          <p:nvSpPr>
            <p:cNvPr id="33807" name="圆角矩形 44"/>
            <p:cNvSpPr>
              <a:spLocks/>
            </p:cNvSpPr>
            <p:nvPr/>
          </p:nvSpPr>
          <p:spPr bwMode="auto">
            <a:xfrm>
              <a:off x="76200" y="0"/>
              <a:ext cx="1600200" cy="1447800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9525">
              <a:solidFill>
                <a:srgbClr val="C0000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zh-CN" sz="1500" b="1" i="1">
                <a:solidFill>
                  <a:schemeClr val="accent1"/>
                </a:solidFill>
                <a:sym typeface="Arial" charset="0"/>
              </a:endParaRPr>
            </a:p>
          </p:txBody>
        </p:sp>
        <p:pic>
          <p:nvPicPr>
            <p:cNvPr id="3380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774" y="156030"/>
              <a:ext cx="980394" cy="761592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09" name="矩形 47"/>
            <p:cNvSpPr>
              <a:spLocks noChangeArrowheads="1"/>
            </p:cNvSpPr>
            <p:nvPr/>
          </p:nvSpPr>
          <p:spPr bwMode="auto">
            <a:xfrm>
              <a:off x="0" y="990596"/>
              <a:ext cx="1695789" cy="517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8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Arial" charset="0"/>
                </a:rPr>
                <a:t>企业类型</a:t>
              </a:r>
              <a:endParaRPr lang="zh-CN" altLang="en-US"/>
            </a:p>
          </p:txBody>
        </p:sp>
      </p:grpSp>
      <p:sp>
        <p:nvSpPr>
          <p:cNvPr id="48" name="矩形 47"/>
          <p:cNvSpPr/>
          <p:nvPr/>
        </p:nvSpPr>
        <p:spPr>
          <a:xfrm>
            <a:off x="2339752" y="548680"/>
            <a:ext cx="4284035" cy="857256"/>
          </a:xfrm>
          <a:prstGeom prst="rect">
            <a:avLst/>
          </a:prstGeom>
          <a:gradFill>
            <a:gsLst>
              <a:gs pos="77000">
                <a:srgbClr val="2185DF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3796" name="TextBox 53"/>
          <p:cNvSpPr txBox="1">
            <a:spLocks noChangeArrowheads="1"/>
          </p:cNvSpPr>
          <p:nvPr/>
        </p:nvSpPr>
        <p:spPr bwMode="auto">
          <a:xfrm>
            <a:off x="2843213" y="692150"/>
            <a:ext cx="32416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chemeClr val="bg1"/>
                </a:solidFill>
                <a:latin typeface="Verdana" pitchFamily="34" charset="0"/>
              </a:rPr>
              <a:t>  </a:t>
            </a:r>
            <a:r>
              <a:rPr lang="zh-CN" altLang="en-US" sz="3200" b="1" dirty="0" smtClean="0">
                <a:solidFill>
                  <a:schemeClr val="bg1"/>
                </a:solidFill>
                <a:latin typeface="Verdana" pitchFamily="34" charset="0"/>
              </a:rPr>
              <a:t>系统配置</a:t>
            </a:r>
            <a:endParaRPr lang="zh-CN" altLang="en-US" sz="3200" b="1" dirty="0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-142908" y="142852"/>
            <a:ext cx="9501254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33798" name="Picture 12" descr="图片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341438"/>
            <a:ext cx="8485188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组合 27"/>
          <p:cNvGrpSpPr>
            <a:grpSpLocks/>
          </p:cNvGrpSpPr>
          <p:nvPr/>
        </p:nvGrpSpPr>
        <p:grpSpPr bwMode="auto">
          <a:xfrm>
            <a:off x="250825" y="977309"/>
            <a:ext cx="1773238" cy="1353142"/>
            <a:chOff x="395223" y="404813"/>
            <a:chExt cx="2951579" cy="2087562"/>
          </a:xfrm>
        </p:grpSpPr>
        <p:sp>
          <p:nvSpPr>
            <p:cNvPr id="20" name="圆角矩形标注 19"/>
            <p:cNvSpPr/>
            <p:nvPr/>
          </p:nvSpPr>
          <p:spPr>
            <a:xfrm>
              <a:off x="395223" y="404813"/>
              <a:ext cx="2663555" cy="2087562"/>
            </a:xfrm>
            <a:prstGeom prst="wedgeRoundRectCallout">
              <a:avLst/>
            </a:prstGeom>
            <a:solidFill>
              <a:srgbClr val="EAB200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itchFamily="2" charset="-122"/>
              </a:endParaRPr>
            </a:p>
          </p:txBody>
        </p:sp>
        <p:grpSp>
          <p:nvGrpSpPr>
            <p:cNvPr id="21" name="同侧圆角矩形 19"/>
            <p:cNvGrpSpPr>
              <a:grpSpLocks/>
            </p:cNvGrpSpPr>
            <p:nvPr/>
          </p:nvGrpSpPr>
          <p:grpSpPr bwMode="auto">
            <a:xfrm>
              <a:off x="781053" y="515938"/>
              <a:ext cx="1903414" cy="773113"/>
              <a:chOff x="513" y="343"/>
              <a:chExt cx="1199" cy="487"/>
            </a:xfrm>
          </p:grpSpPr>
          <p:pic>
            <p:nvPicPr>
              <p:cNvPr id="23" name="同侧圆角矩形 19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8" y="387"/>
                <a:ext cx="1124" cy="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" name="Text Box 5"/>
              <p:cNvSpPr txBox="1">
                <a:spLocks noChangeArrowheads="1"/>
              </p:cNvSpPr>
              <p:nvPr/>
            </p:nvSpPr>
            <p:spPr bwMode="auto">
              <a:xfrm>
                <a:off x="513" y="343"/>
                <a:ext cx="1124" cy="4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600" b="1" cap="all" dirty="0" smtClean="0">
                    <a:ln w="9000" cmpd="sng">
                      <a:solidFill>
                        <a:schemeClr val="accent4">
                          <a:shade val="50000"/>
                          <a:satMod val="120000"/>
                        </a:schemeClr>
                      </a:solidFill>
                      <a:prstDash val="solid"/>
                    </a:ln>
                    <a:latin typeface="Calibri" pitchFamily="34" charset="0"/>
                    <a:ea typeface="微软雅黑" pitchFamily="34" charset="-122"/>
                    <a:cs typeface="Calibri" pitchFamily="34" charset="0"/>
                  </a:rPr>
                  <a:t>1</a:t>
                </a:r>
                <a:endParaRPr lang="zh-CN" altLang="en-US" sz="3600" b="1" cap="all" dirty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latin typeface="Calibri" pitchFamily="34" charset="0"/>
                  <a:ea typeface="微软雅黑" pitchFamily="34" charset="-122"/>
                  <a:cs typeface="Calibri" pitchFamily="34" charset="0"/>
                </a:endParaRPr>
              </a:p>
            </p:txBody>
          </p:sp>
        </p:grpSp>
        <p:sp>
          <p:nvSpPr>
            <p:cNvPr id="22" name="TextBox 20"/>
            <p:cNvSpPr txBox="1">
              <a:spLocks noChangeArrowheads="1"/>
            </p:cNvSpPr>
            <p:nvPr/>
          </p:nvSpPr>
          <p:spPr bwMode="auto">
            <a:xfrm>
              <a:off x="490981" y="1487927"/>
              <a:ext cx="2855821" cy="6189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000" b="1" dirty="0" smtClean="0">
                  <a:solidFill>
                    <a:schemeClr val="bg1"/>
                  </a:solidFill>
                  <a:latin typeface="Constantia" pitchFamily="18" charset="0"/>
                </a:rPr>
                <a:t>手机端</a:t>
              </a:r>
              <a:endParaRPr lang="zh-CN" altLang="en-US" sz="2000" b="1" dirty="0">
                <a:latin typeface="Constantia" pitchFamily="18" charset="0"/>
              </a:endParaRPr>
            </a:p>
          </p:txBody>
        </p:sp>
      </p:grpSp>
      <p:pic>
        <p:nvPicPr>
          <p:cNvPr id="28674" name="Picture 2" descr="C:\Users\zld\AppData\Local\youdao\ynote\images\F80B034CBB66454D9A932961AE0C0D40\clipboar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343" y="1907267"/>
            <a:ext cx="2992305" cy="389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C:\Users\zld\AppData\Local\youdao\ynote\images\4BCE90BF42FF4F07825412668B4828E5\clipboar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964417"/>
            <a:ext cx="2943176" cy="390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2339752" y="548680"/>
            <a:ext cx="4284035" cy="857256"/>
          </a:xfrm>
          <a:prstGeom prst="rect">
            <a:avLst/>
          </a:prstGeom>
          <a:gradFill>
            <a:gsLst>
              <a:gs pos="77000">
                <a:srgbClr val="2185DF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5844" name="TextBox 53"/>
          <p:cNvSpPr txBox="1">
            <a:spLocks noChangeArrowheads="1"/>
          </p:cNvSpPr>
          <p:nvPr/>
        </p:nvSpPr>
        <p:spPr bwMode="auto">
          <a:xfrm>
            <a:off x="2843213" y="692150"/>
            <a:ext cx="31686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chemeClr val="bg1"/>
                </a:solidFill>
                <a:latin typeface="Verdana" pitchFamily="34" charset="0"/>
              </a:rPr>
              <a:t>  </a:t>
            </a:r>
            <a:r>
              <a:rPr lang="zh-CN" altLang="en-US" sz="3200" b="1" dirty="0" smtClean="0">
                <a:solidFill>
                  <a:schemeClr val="bg1"/>
                </a:solidFill>
                <a:latin typeface="Verdana" pitchFamily="34" charset="0"/>
              </a:rPr>
              <a:t>建立班次</a:t>
            </a:r>
            <a:endParaRPr lang="zh-CN" altLang="en-US" sz="3200" b="1" dirty="0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-142908" y="142852"/>
            <a:ext cx="9501254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35846" name="Picture 12" descr="图片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341438"/>
            <a:ext cx="8485188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组合 27"/>
          <p:cNvGrpSpPr>
            <a:grpSpLocks/>
          </p:cNvGrpSpPr>
          <p:nvPr/>
        </p:nvGrpSpPr>
        <p:grpSpPr bwMode="auto">
          <a:xfrm>
            <a:off x="250825" y="977309"/>
            <a:ext cx="1773238" cy="1353142"/>
            <a:chOff x="395223" y="404813"/>
            <a:chExt cx="2951579" cy="2087562"/>
          </a:xfrm>
        </p:grpSpPr>
        <p:sp>
          <p:nvSpPr>
            <p:cNvPr id="20" name="圆角矩形标注 19"/>
            <p:cNvSpPr/>
            <p:nvPr/>
          </p:nvSpPr>
          <p:spPr>
            <a:xfrm>
              <a:off x="395223" y="404813"/>
              <a:ext cx="2663555" cy="2087562"/>
            </a:xfrm>
            <a:prstGeom prst="wedgeRoundRectCallout">
              <a:avLst/>
            </a:prstGeom>
            <a:solidFill>
              <a:srgbClr val="EAB200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itchFamily="2" charset="-122"/>
              </a:endParaRPr>
            </a:p>
          </p:txBody>
        </p:sp>
        <p:grpSp>
          <p:nvGrpSpPr>
            <p:cNvPr id="21" name="同侧圆角矩形 19"/>
            <p:cNvGrpSpPr>
              <a:grpSpLocks/>
            </p:cNvGrpSpPr>
            <p:nvPr/>
          </p:nvGrpSpPr>
          <p:grpSpPr bwMode="auto">
            <a:xfrm>
              <a:off x="781053" y="515938"/>
              <a:ext cx="1903414" cy="773113"/>
              <a:chOff x="513" y="343"/>
              <a:chExt cx="1199" cy="487"/>
            </a:xfrm>
          </p:grpSpPr>
          <p:pic>
            <p:nvPicPr>
              <p:cNvPr id="23" name="同侧圆角矩形 19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8" y="387"/>
                <a:ext cx="1124" cy="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" name="Text Box 5"/>
              <p:cNvSpPr txBox="1">
                <a:spLocks noChangeArrowheads="1"/>
              </p:cNvSpPr>
              <p:nvPr/>
            </p:nvSpPr>
            <p:spPr bwMode="auto">
              <a:xfrm>
                <a:off x="513" y="343"/>
                <a:ext cx="1124" cy="4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600" b="1" cap="all" dirty="0" smtClean="0">
                    <a:ln w="9000" cmpd="sng">
                      <a:solidFill>
                        <a:schemeClr val="accent4">
                          <a:shade val="50000"/>
                          <a:satMod val="120000"/>
                        </a:schemeClr>
                      </a:solidFill>
                      <a:prstDash val="solid"/>
                    </a:ln>
                    <a:latin typeface="Calibri" pitchFamily="34" charset="0"/>
                    <a:ea typeface="微软雅黑" pitchFamily="34" charset="-122"/>
                    <a:cs typeface="Calibri" pitchFamily="34" charset="0"/>
                  </a:rPr>
                  <a:t>1</a:t>
                </a:r>
                <a:endParaRPr lang="zh-CN" altLang="en-US" sz="3600" b="1" cap="all" dirty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latin typeface="Calibri" pitchFamily="34" charset="0"/>
                  <a:ea typeface="微软雅黑" pitchFamily="34" charset="-122"/>
                  <a:cs typeface="Calibri" pitchFamily="34" charset="0"/>
                </a:endParaRPr>
              </a:p>
            </p:txBody>
          </p:sp>
        </p:grpSp>
        <p:sp>
          <p:nvSpPr>
            <p:cNvPr id="22" name="TextBox 20"/>
            <p:cNvSpPr txBox="1">
              <a:spLocks noChangeArrowheads="1"/>
            </p:cNvSpPr>
            <p:nvPr/>
          </p:nvSpPr>
          <p:spPr bwMode="auto">
            <a:xfrm>
              <a:off x="490981" y="1487927"/>
              <a:ext cx="2855821" cy="6189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000" b="1" dirty="0" smtClean="0">
                  <a:solidFill>
                    <a:schemeClr val="bg1"/>
                  </a:solidFill>
                  <a:latin typeface="Constantia" pitchFamily="18" charset="0"/>
                </a:rPr>
                <a:t>手机端</a:t>
              </a:r>
              <a:endParaRPr lang="zh-CN" altLang="en-US" sz="2000" b="1" dirty="0">
                <a:latin typeface="Constantia" pitchFamily="18" charset="0"/>
              </a:endParaRPr>
            </a:p>
          </p:txBody>
        </p:sp>
      </p:grpSp>
      <p:pic>
        <p:nvPicPr>
          <p:cNvPr id="29702" name="Picture 6" descr="C:\Users\zld\AppData\Local\youdao\ynote\images\E5188F307C5E43AAB6175106D4D89710\clipboar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689" y="1870998"/>
            <a:ext cx="3105836" cy="428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4" name="Picture 8" descr="C:\Users\zld\AppData\Local\youdao\ynote\images\240A667656B944ADBE93892913F289FE\clipboar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549" y="1917011"/>
            <a:ext cx="3046891" cy="424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66" name="Group 43"/>
          <p:cNvGrpSpPr>
            <a:grpSpLocks/>
          </p:cNvGrpSpPr>
          <p:nvPr/>
        </p:nvGrpSpPr>
        <p:grpSpPr bwMode="auto">
          <a:xfrm>
            <a:off x="11577638" y="5807075"/>
            <a:ext cx="752475" cy="627063"/>
            <a:chOff x="0" y="0"/>
            <a:chExt cx="1695789" cy="1508048"/>
          </a:xfrm>
        </p:grpSpPr>
        <p:sp>
          <p:nvSpPr>
            <p:cNvPr id="36879" name="圆角矩形 44"/>
            <p:cNvSpPr>
              <a:spLocks/>
            </p:cNvSpPr>
            <p:nvPr/>
          </p:nvSpPr>
          <p:spPr bwMode="auto">
            <a:xfrm>
              <a:off x="76200" y="0"/>
              <a:ext cx="1600200" cy="1447800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9525">
              <a:solidFill>
                <a:srgbClr val="C0000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zh-CN" sz="1500" b="1" i="1">
                <a:solidFill>
                  <a:schemeClr val="accent1"/>
                </a:solidFill>
                <a:sym typeface="Arial" charset="0"/>
              </a:endParaRPr>
            </a:p>
          </p:txBody>
        </p:sp>
        <p:pic>
          <p:nvPicPr>
            <p:cNvPr id="3688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774" y="156030"/>
              <a:ext cx="980394" cy="761592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81" name="矩形 47"/>
            <p:cNvSpPr>
              <a:spLocks noChangeArrowheads="1"/>
            </p:cNvSpPr>
            <p:nvPr/>
          </p:nvSpPr>
          <p:spPr bwMode="auto">
            <a:xfrm>
              <a:off x="0" y="990596"/>
              <a:ext cx="1695789" cy="517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8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Arial" charset="0"/>
                </a:rPr>
                <a:t>企业类型</a:t>
              </a:r>
              <a:endParaRPr lang="zh-CN" altLang="en-US"/>
            </a:p>
          </p:txBody>
        </p:sp>
      </p:grpSp>
      <p:sp>
        <p:nvSpPr>
          <p:cNvPr id="48" name="矩形 47"/>
          <p:cNvSpPr/>
          <p:nvPr/>
        </p:nvSpPr>
        <p:spPr>
          <a:xfrm>
            <a:off x="2339752" y="548680"/>
            <a:ext cx="4284035" cy="857256"/>
          </a:xfrm>
          <a:prstGeom prst="rect">
            <a:avLst/>
          </a:prstGeom>
          <a:gradFill>
            <a:gsLst>
              <a:gs pos="77000">
                <a:srgbClr val="2185DF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6868" name="TextBox 53"/>
          <p:cNvSpPr txBox="1">
            <a:spLocks noChangeArrowheads="1"/>
          </p:cNvSpPr>
          <p:nvPr/>
        </p:nvSpPr>
        <p:spPr bwMode="auto">
          <a:xfrm>
            <a:off x="2843213" y="692150"/>
            <a:ext cx="31686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chemeClr val="bg1"/>
                </a:solidFill>
                <a:latin typeface="Verdana" pitchFamily="34" charset="0"/>
              </a:rPr>
              <a:t>  </a:t>
            </a:r>
            <a:r>
              <a:rPr lang="zh-CN" altLang="en-US" sz="3200" b="1" dirty="0" smtClean="0">
                <a:solidFill>
                  <a:schemeClr val="bg1"/>
                </a:solidFill>
                <a:latin typeface="Verdana" pitchFamily="34" charset="0"/>
              </a:rPr>
              <a:t>品质登记</a:t>
            </a:r>
            <a:endParaRPr lang="zh-CN" altLang="en-US" sz="3200" b="1" dirty="0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-142908" y="142852"/>
            <a:ext cx="9501254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36870" name="Picture 12" descr="图片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341438"/>
            <a:ext cx="8485188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组合 27"/>
          <p:cNvGrpSpPr>
            <a:grpSpLocks/>
          </p:cNvGrpSpPr>
          <p:nvPr/>
        </p:nvGrpSpPr>
        <p:grpSpPr bwMode="auto">
          <a:xfrm>
            <a:off x="250825" y="977309"/>
            <a:ext cx="1773238" cy="1353142"/>
            <a:chOff x="395223" y="404813"/>
            <a:chExt cx="2951579" cy="2087562"/>
          </a:xfrm>
        </p:grpSpPr>
        <p:sp>
          <p:nvSpPr>
            <p:cNvPr id="21" name="圆角矩形标注 20"/>
            <p:cNvSpPr/>
            <p:nvPr/>
          </p:nvSpPr>
          <p:spPr>
            <a:xfrm>
              <a:off x="395223" y="404813"/>
              <a:ext cx="2663555" cy="2087562"/>
            </a:xfrm>
            <a:prstGeom prst="wedgeRoundRectCallout">
              <a:avLst/>
            </a:prstGeom>
            <a:solidFill>
              <a:srgbClr val="EAB200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itchFamily="2" charset="-122"/>
              </a:endParaRPr>
            </a:p>
          </p:txBody>
        </p:sp>
        <p:grpSp>
          <p:nvGrpSpPr>
            <p:cNvPr id="22" name="同侧圆角矩形 19"/>
            <p:cNvGrpSpPr>
              <a:grpSpLocks/>
            </p:cNvGrpSpPr>
            <p:nvPr/>
          </p:nvGrpSpPr>
          <p:grpSpPr bwMode="auto">
            <a:xfrm>
              <a:off x="781053" y="515938"/>
              <a:ext cx="1903414" cy="773113"/>
              <a:chOff x="513" y="343"/>
              <a:chExt cx="1199" cy="487"/>
            </a:xfrm>
          </p:grpSpPr>
          <p:pic>
            <p:nvPicPr>
              <p:cNvPr id="24" name="同侧圆角矩形 19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8" y="387"/>
                <a:ext cx="1124" cy="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Text Box 5"/>
              <p:cNvSpPr txBox="1">
                <a:spLocks noChangeArrowheads="1"/>
              </p:cNvSpPr>
              <p:nvPr/>
            </p:nvSpPr>
            <p:spPr bwMode="auto">
              <a:xfrm>
                <a:off x="513" y="343"/>
                <a:ext cx="1124" cy="4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600" b="1" cap="all" dirty="0" smtClean="0">
                    <a:ln w="9000" cmpd="sng">
                      <a:solidFill>
                        <a:schemeClr val="accent4">
                          <a:shade val="50000"/>
                          <a:satMod val="120000"/>
                        </a:schemeClr>
                      </a:solidFill>
                      <a:prstDash val="solid"/>
                    </a:ln>
                    <a:latin typeface="Calibri" pitchFamily="34" charset="0"/>
                    <a:ea typeface="微软雅黑" pitchFamily="34" charset="-122"/>
                    <a:cs typeface="Calibri" pitchFamily="34" charset="0"/>
                  </a:rPr>
                  <a:t>1</a:t>
                </a:r>
                <a:endParaRPr lang="zh-CN" altLang="en-US" sz="3600" b="1" cap="all" dirty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latin typeface="Calibri" pitchFamily="34" charset="0"/>
                  <a:ea typeface="微软雅黑" pitchFamily="34" charset="-122"/>
                  <a:cs typeface="Calibri" pitchFamily="34" charset="0"/>
                </a:endParaRPr>
              </a:p>
            </p:txBody>
          </p:sp>
        </p:grpSp>
        <p:sp>
          <p:nvSpPr>
            <p:cNvPr id="23" name="TextBox 20"/>
            <p:cNvSpPr txBox="1">
              <a:spLocks noChangeArrowheads="1"/>
            </p:cNvSpPr>
            <p:nvPr/>
          </p:nvSpPr>
          <p:spPr bwMode="auto">
            <a:xfrm>
              <a:off x="490981" y="1487927"/>
              <a:ext cx="2855821" cy="6189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000" b="1" dirty="0" smtClean="0">
                  <a:solidFill>
                    <a:schemeClr val="bg1"/>
                  </a:solidFill>
                  <a:latin typeface="Constantia" pitchFamily="18" charset="0"/>
                </a:rPr>
                <a:t>手机端</a:t>
              </a:r>
              <a:endParaRPr lang="zh-CN" altLang="en-US" sz="2000" b="1" dirty="0">
                <a:latin typeface="Constantia" pitchFamily="18" charset="0"/>
              </a:endParaRPr>
            </a:p>
          </p:txBody>
        </p:sp>
      </p:grpSp>
      <p:pic>
        <p:nvPicPr>
          <p:cNvPr id="19" name="Picture 2" descr="C:\Users\zld\AppData\Local\youdao\ynote\images\28FAB309E8194F4E9CD3C71328914F01\clipboar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906" y="1699401"/>
            <a:ext cx="2856392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C:\Users\zld\AppData\Local\youdao\ynote\images\F243186C65B545508D9FB73292155D5D\clipboar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715587"/>
            <a:ext cx="2853137" cy="380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2339752" y="548680"/>
            <a:ext cx="4284035" cy="857256"/>
          </a:xfrm>
          <a:prstGeom prst="rect">
            <a:avLst/>
          </a:prstGeom>
          <a:gradFill>
            <a:gsLst>
              <a:gs pos="77000">
                <a:srgbClr val="2185DF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7892" name="TextBox 53"/>
          <p:cNvSpPr txBox="1">
            <a:spLocks noChangeArrowheads="1"/>
          </p:cNvSpPr>
          <p:nvPr/>
        </p:nvSpPr>
        <p:spPr bwMode="auto">
          <a:xfrm>
            <a:off x="2843213" y="692150"/>
            <a:ext cx="30972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 dirty="0" smtClean="0">
                <a:solidFill>
                  <a:schemeClr val="bg1"/>
                </a:solidFill>
                <a:latin typeface="Verdana" pitchFamily="34" charset="0"/>
              </a:rPr>
              <a:t>下班</a:t>
            </a:r>
            <a:endParaRPr lang="zh-CN" altLang="en-US" sz="3200" b="1" dirty="0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-142908" y="142852"/>
            <a:ext cx="9501254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37894" name="Picture 12" descr="图片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341438"/>
            <a:ext cx="8485188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16" descr="搜狗截图_2012-06-22_22-01-1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1565275"/>
            <a:ext cx="3124200" cy="461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组合 27"/>
          <p:cNvGrpSpPr>
            <a:grpSpLocks/>
          </p:cNvGrpSpPr>
          <p:nvPr/>
        </p:nvGrpSpPr>
        <p:grpSpPr bwMode="auto">
          <a:xfrm>
            <a:off x="250825" y="977309"/>
            <a:ext cx="1773238" cy="1353142"/>
            <a:chOff x="395223" y="404813"/>
            <a:chExt cx="2951579" cy="2087562"/>
          </a:xfrm>
        </p:grpSpPr>
        <p:sp>
          <p:nvSpPr>
            <p:cNvPr id="19" name="圆角矩形标注 18"/>
            <p:cNvSpPr/>
            <p:nvPr/>
          </p:nvSpPr>
          <p:spPr>
            <a:xfrm>
              <a:off x="395223" y="404813"/>
              <a:ext cx="2663555" cy="2087562"/>
            </a:xfrm>
            <a:prstGeom prst="wedgeRoundRectCallout">
              <a:avLst/>
            </a:prstGeom>
            <a:solidFill>
              <a:srgbClr val="EAB200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itchFamily="2" charset="-122"/>
              </a:endParaRPr>
            </a:p>
          </p:txBody>
        </p:sp>
        <p:grpSp>
          <p:nvGrpSpPr>
            <p:cNvPr id="20" name="同侧圆角矩形 19"/>
            <p:cNvGrpSpPr>
              <a:grpSpLocks/>
            </p:cNvGrpSpPr>
            <p:nvPr/>
          </p:nvGrpSpPr>
          <p:grpSpPr bwMode="auto">
            <a:xfrm>
              <a:off x="781053" y="515938"/>
              <a:ext cx="1903414" cy="773113"/>
              <a:chOff x="513" y="343"/>
              <a:chExt cx="1199" cy="487"/>
            </a:xfrm>
          </p:grpSpPr>
          <p:pic>
            <p:nvPicPr>
              <p:cNvPr id="22" name="同侧圆角矩形 19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8" y="387"/>
                <a:ext cx="1124" cy="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" name="Text Box 5"/>
              <p:cNvSpPr txBox="1">
                <a:spLocks noChangeArrowheads="1"/>
              </p:cNvSpPr>
              <p:nvPr/>
            </p:nvSpPr>
            <p:spPr bwMode="auto">
              <a:xfrm>
                <a:off x="513" y="343"/>
                <a:ext cx="1124" cy="4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600" b="1" cap="all" dirty="0" smtClean="0">
                    <a:ln w="9000" cmpd="sng">
                      <a:solidFill>
                        <a:schemeClr val="accent4">
                          <a:shade val="50000"/>
                          <a:satMod val="120000"/>
                        </a:schemeClr>
                      </a:solidFill>
                      <a:prstDash val="solid"/>
                    </a:ln>
                    <a:latin typeface="Calibri" pitchFamily="34" charset="0"/>
                    <a:ea typeface="微软雅黑" pitchFamily="34" charset="-122"/>
                    <a:cs typeface="Calibri" pitchFamily="34" charset="0"/>
                  </a:rPr>
                  <a:t>1</a:t>
                </a:r>
                <a:endParaRPr lang="zh-CN" altLang="en-US" sz="3600" b="1" cap="all" dirty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latin typeface="Calibri" pitchFamily="34" charset="0"/>
                  <a:ea typeface="微软雅黑" pitchFamily="34" charset="-122"/>
                  <a:cs typeface="Calibri" pitchFamily="34" charset="0"/>
                </a:endParaRPr>
              </a:p>
            </p:txBody>
          </p:sp>
        </p:grpSp>
        <p:sp>
          <p:nvSpPr>
            <p:cNvPr id="21" name="TextBox 20"/>
            <p:cNvSpPr txBox="1">
              <a:spLocks noChangeArrowheads="1"/>
            </p:cNvSpPr>
            <p:nvPr/>
          </p:nvSpPr>
          <p:spPr bwMode="auto">
            <a:xfrm>
              <a:off x="490981" y="1487927"/>
              <a:ext cx="2855821" cy="6189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000" b="1" dirty="0" smtClean="0">
                  <a:solidFill>
                    <a:schemeClr val="bg1"/>
                  </a:solidFill>
                  <a:latin typeface="Constantia" pitchFamily="18" charset="0"/>
                </a:rPr>
                <a:t>手机端</a:t>
              </a:r>
              <a:endParaRPr lang="zh-CN" altLang="en-US" sz="2000" b="1" dirty="0">
                <a:latin typeface="Constantia" pitchFamily="18" charset="0"/>
              </a:endParaRPr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14" name="Group 43"/>
          <p:cNvGrpSpPr>
            <a:grpSpLocks/>
          </p:cNvGrpSpPr>
          <p:nvPr/>
        </p:nvGrpSpPr>
        <p:grpSpPr bwMode="auto">
          <a:xfrm>
            <a:off x="11577638" y="5807075"/>
            <a:ext cx="752475" cy="627063"/>
            <a:chOff x="0" y="0"/>
            <a:chExt cx="1695789" cy="1508048"/>
          </a:xfrm>
        </p:grpSpPr>
        <p:sp>
          <p:nvSpPr>
            <p:cNvPr id="38926" name="圆角矩形 44"/>
            <p:cNvSpPr>
              <a:spLocks/>
            </p:cNvSpPr>
            <p:nvPr/>
          </p:nvSpPr>
          <p:spPr bwMode="auto">
            <a:xfrm>
              <a:off x="76200" y="0"/>
              <a:ext cx="1600200" cy="1447800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9525">
              <a:solidFill>
                <a:srgbClr val="C0000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zh-CN" sz="1500" b="1" i="1">
                <a:solidFill>
                  <a:schemeClr val="accent1"/>
                </a:solidFill>
                <a:sym typeface="Arial" charset="0"/>
              </a:endParaRPr>
            </a:p>
          </p:txBody>
        </p:sp>
        <p:pic>
          <p:nvPicPr>
            <p:cNvPr id="38927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774" y="156030"/>
              <a:ext cx="980394" cy="761592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928" name="矩形 47"/>
            <p:cNvSpPr>
              <a:spLocks noChangeArrowheads="1"/>
            </p:cNvSpPr>
            <p:nvPr/>
          </p:nvSpPr>
          <p:spPr bwMode="auto">
            <a:xfrm>
              <a:off x="0" y="990596"/>
              <a:ext cx="1695789" cy="517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8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Arial" charset="0"/>
                </a:rPr>
                <a:t>企业类型</a:t>
              </a:r>
              <a:endParaRPr lang="zh-CN" altLang="en-US"/>
            </a:p>
          </p:txBody>
        </p:sp>
      </p:grpSp>
      <p:sp>
        <p:nvSpPr>
          <p:cNvPr id="48" name="矩形 47"/>
          <p:cNvSpPr/>
          <p:nvPr/>
        </p:nvSpPr>
        <p:spPr>
          <a:xfrm>
            <a:off x="2339752" y="548680"/>
            <a:ext cx="4284035" cy="857256"/>
          </a:xfrm>
          <a:prstGeom prst="rect">
            <a:avLst/>
          </a:prstGeom>
          <a:gradFill>
            <a:gsLst>
              <a:gs pos="77000">
                <a:srgbClr val="2185DF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8916" name="TextBox 53"/>
          <p:cNvSpPr txBox="1">
            <a:spLocks noChangeArrowheads="1"/>
          </p:cNvSpPr>
          <p:nvPr/>
        </p:nvSpPr>
        <p:spPr bwMode="auto">
          <a:xfrm>
            <a:off x="2843213" y="692150"/>
            <a:ext cx="32416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chemeClr val="bg1"/>
                </a:solidFill>
                <a:latin typeface="Verdana" pitchFamily="34" charset="0"/>
              </a:rPr>
              <a:t>  </a:t>
            </a:r>
            <a:r>
              <a:rPr lang="zh-CN" altLang="en-US" sz="3200" b="1" dirty="0" smtClean="0">
                <a:solidFill>
                  <a:schemeClr val="bg1"/>
                </a:solidFill>
                <a:latin typeface="Verdana" pitchFamily="34" charset="0"/>
              </a:rPr>
              <a:t>登录系统</a:t>
            </a:r>
            <a:endParaRPr lang="zh-CN" altLang="en-US" sz="3200" b="1" dirty="0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-142908" y="142852"/>
            <a:ext cx="9501254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38918" name="Picture 12" descr="图片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341438"/>
            <a:ext cx="8485188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7"/>
          <p:cNvGrpSpPr>
            <a:grpSpLocks/>
          </p:cNvGrpSpPr>
          <p:nvPr/>
        </p:nvGrpSpPr>
        <p:grpSpPr bwMode="auto">
          <a:xfrm>
            <a:off x="250825" y="981075"/>
            <a:ext cx="1773238" cy="1349375"/>
            <a:chOff x="395223" y="404813"/>
            <a:chExt cx="2951579" cy="2087562"/>
          </a:xfrm>
        </p:grpSpPr>
        <p:sp>
          <p:nvSpPr>
            <p:cNvPr id="55" name="圆角矩形标注 54"/>
            <p:cNvSpPr/>
            <p:nvPr/>
          </p:nvSpPr>
          <p:spPr>
            <a:xfrm>
              <a:off x="395223" y="404813"/>
              <a:ext cx="2663555" cy="2087562"/>
            </a:xfrm>
            <a:prstGeom prst="wedgeRoundRectCallout">
              <a:avLst/>
            </a:prstGeom>
            <a:solidFill>
              <a:srgbClr val="EAB200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itchFamily="2" charset="-122"/>
              </a:endParaRPr>
            </a:p>
          </p:txBody>
        </p:sp>
        <p:grpSp>
          <p:nvGrpSpPr>
            <p:cNvPr id="38922" name="同侧圆角矩形 19"/>
            <p:cNvGrpSpPr>
              <a:grpSpLocks/>
            </p:cNvGrpSpPr>
            <p:nvPr/>
          </p:nvGrpSpPr>
          <p:grpSpPr bwMode="auto">
            <a:xfrm>
              <a:off x="781053" y="515938"/>
              <a:ext cx="1903414" cy="773113"/>
              <a:chOff x="513" y="343"/>
              <a:chExt cx="1199" cy="487"/>
            </a:xfrm>
          </p:grpSpPr>
          <p:pic>
            <p:nvPicPr>
              <p:cNvPr id="38924" name="同侧圆角矩形 19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8" y="387"/>
                <a:ext cx="1124" cy="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9" name="Text Box 5"/>
              <p:cNvSpPr txBox="1">
                <a:spLocks noChangeArrowheads="1"/>
              </p:cNvSpPr>
              <p:nvPr/>
            </p:nvSpPr>
            <p:spPr bwMode="auto">
              <a:xfrm>
                <a:off x="513" y="343"/>
                <a:ext cx="1124" cy="4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600" b="1" cap="all" dirty="0">
                    <a:ln w="9000" cmpd="sng">
                      <a:solidFill>
                        <a:schemeClr val="accent4">
                          <a:shade val="50000"/>
                          <a:satMod val="120000"/>
                        </a:schemeClr>
                      </a:solidFill>
                      <a:prstDash val="solid"/>
                    </a:ln>
                    <a:latin typeface="Calibri" pitchFamily="34" charset="0"/>
                    <a:ea typeface="微软雅黑" pitchFamily="34" charset="-122"/>
                    <a:cs typeface="Calibri" pitchFamily="34" charset="0"/>
                  </a:rPr>
                  <a:t>2</a:t>
                </a:r>
                <a:endParaRPr lang="zh-CN" altLang="en-US" sz="3600" b="1" cap="all" dirty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latin typeface="Calibri" pitchFamily="34" charset="0"/>
                  <a:ea typeface="微软雅黑" pitchFamily="34" charset="-122"/>
                  <a:cs typeface="Calibri" pitchFamily="34" charset="0"/>
                </a:endParaRPr>
              </a:p>
            </p:txBody>
          </p:sp>
        </p:grpSp>
        <p:sp>
          <p:nvSpPr>
            <p:cNvPr id="38923" name="TextBox 20"/>
            <p:cNvSpPr txBox="1">
              <a:spLocks noChangeArrowheads="1"/>
            </p:cNvSpPr>
            <p:nvPr/>
          </p:nvSpPr>
          <p:spPr bwMode="auto">
            <a:xfrm>
              <a:off x="490981" y="1487927"/>
              <a:ext cx="2855821" cy="6189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000" b="1" dirty="0" smtClean="0">
                  <a:solidFill>
                    <a:schemeClr val="bg1"/>
                  </a:solidFill>
                  <a:latin typeface="Constantia" pitchFamily="18" charset="0"/>
                </a:rPr>
                <a:t>网页</a:t>
              </a:r>
              <a:r>
                <a:rPr lang="zh-CN" altLang="en-US" sz="2000" b="1" dirty="0">
                  <a:solidFill>
                    <a:schemeClr val="bg1"/>
                  </a:solidFill>
                  <a:latin typeface="Constantia" pitchFamily="18" charset="0"/>
                </a:rPr>
                <a:t>端</a:t>
              </a:r>
              <a:endParaRPr lang="zh-CN" altLang="en-US" sz="2000" b="1" dirty="0">
                <a:latin typeface="Constantia" pitchFamily="18" charset="0"/>
              </a:endParaRPr>
            </a:p>
          </p:txBody>
        </p:sp>
      </p:grpSp>
      <p:pic>
        <p:nvPicPr>
          <p:cNvPr id="17" name="图片 16"/>
          <p:cNvPicPr/>
          <p:nvPr/>
        </p:nvPicPr>
        <p:blipFill>
          <a:blip r:embed="rId5"/>
          <a:stretch>
            <a:fillRect/>
          </a:stretch>
        </p:blipFill>
        <p:spPr>
          <a:xfrm>
            <a:off x="2043499" y="1988840"/>
            <a:ext cx="5904656" cy="330836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62" name="Group 43"/>
          <p:cNvGrpSpPr>
            <a:grpSpLocks/>
          </p:cNvGrpSpPr>
          <p:nvPr/>
        </p:nvGrpSpPr>
        <p:grpSpPr bwMode="auto">
          <a:xfrm>
            <a:off x="11577638" y="5807075"/>
            <a:ext cx="752475" cy="627063"/>
            <a:chOff x="0" y="0"/>
            <a:chExt cx="1695789" cy="1508048"/>
          </a:xfrm>
        </p:grpSpPr>
        <p:sp>
          <p:nvSpPr>
            <p:cNvPr id="40974" name="圆角矩形 44"/>
            <p:cNvSpPr>
              <a:spLocks/>
            </p:cNvSpPr>
            <p:nvPr/>
          </p:nvSpPr>
          <p:spPr bwMode="auto">
            <a:xfrm>
              <a:off x="76200" y="0"/>
              <a:ext cx="1600200" cy="1447800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9525">
              <a:solidFill>
                <a:srgbClr val="C0000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zh-CN" sz="1500" b="1" i="1">
                <a:solidFill>
                  <a:schemeClr val="accent1"/>
                </a:solidFill>
                <a:sym typeface="Arial" charset="0"/>
              </a:endParaRPr>
            </a:p>
          </p:txBody>
        </p:sp>
        <p:pic>
          <p:nvPicPr>
            <p:cNvPr id="4097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774" y="156030"/>
              <a:ext cx="980394" cy="761592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976" name="矩形 47"/>
            <p:cNvSpPr>
              <a:spLocks noChangeArrowheads="1"/>
            </p:cNvSpPr>
            <p:nvPr/>
          </p:nvSpPr>
          <p:spPr bwMode="auto">
            <a:xfrm>
              <a:off x="0" y="990596"/>
              <a:ext cx="1695789" cy="517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8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Arial" charset="0"/>
                </a:rPr>
                <a:t>企业类型</a:t>
              </a:r>
              <a:endParaRPr lang="zh-CN" altLang="en-US"/>
            </a:p>
          </p:txBody>
        </p:sp>
      </p:grpSp>
      <p:sp>
        <p:nvSpPr>
          <p:cNvPr id="48" name="矩形 47"/>
          <p:cNvSpPr/>
          <p:nvPr/>
        </p:nvSpPr>
        <p:spPr>
          <a:xfrm>
            <a:off x="2339752" y="548680"/>
            <a:ext cx="4284035" cy="857256"/>
          </a:xfrm>
          <a:prstGeom prst="rect">
            <a:avLst/>
          </a:prstGeom>
          <a:gradFill>
            <a:gsLst>
              <a:gs pos="77000">
                <a:srgbClr val="2185DF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40964" name="TextBox 53"/>
          <p:cNvSpPr txBox="1">
            <a:spLocks noChangeArrowheads="1"/>
          </p:cNvSpPr>
          <p:nvPr/>
        </p:nvSpPr>
        <p:spPr bwMode="auto">
          <a:xfrm>
            <a:off x="2843213" y="692150"/>
            <a:ext cx="32416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chemeClr val="bg1"/>
                </a:solidFill>
                <a:latin typeface="Verdana" pitchFamily="34" charset="0"/>
              </a:rPr>
              <a:t>  </a:t>
            </a:r>
            <a:r>
              <a:rPr lang="zh-CN" altLang="en-US" sz="3200" b="1" dirty="0" smtClean="0">
                <a:solidFill>
                  <a:schemeClr val="bg1"/>
                </a:solidFill>
                <a:latin typeface="Verdana" pitchFamily="34" charset="0"/>
              </a:rPr>
              <a:t>班次情况</a:t>
            </a:r>
            <a:endParaRPr lang="zh-CN" altLang="en-US" sz="3200" b="1" dirty="0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-142908" y="142852"/>
            <a:ext cx="9501254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40966" name="Picture 12" descr="图片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341438"/>
            <a:ext cx="8485188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7"/>
          <p:cNvGrpSpPr>
            <a:grpSpLocks/>
          </p:cNvGrpSpPr>
          <p:nvPr/>
        </p:nvGrpSpPr>
        <p:grpSpPr bwMode="auto">
          <a:xfrm>
            <a:off x="250825" y="981075"/>
            <a:ext cx="1773238" cy="1349375"/>
            <a:chOff x="395223" y="404813"/>
            <a:chExt cx="2951579" cy="2087562"/>
          </a:xfrm>
        </p:grpSpPr>
        <p:sp>
          <p:nvSpPr>
            <p:cNvPr id="55" name="圆角矩形标注 54"/>
            <p:cNvSpPr/>
            <p:nvPr/>
          </p:nvSpPr>
          <p:spPr>
            <a:xfrm>
              <a:off x="395223" y="404813"/>
              <a:ext cx="2663555" cy="2087562"/>
            </a:xfrm>
            <a:prstGeom prst="wedgeRoundRectCallout">
              <a:avLst/>
            </a:prstGeom>
            <a:solidFill>
              <a:srgbClr val="EAB200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itchFamily="2" charset="-122"/>
              </a:endParaRPr>
            </a:p>
          </p:txBody>
        </p:sp>
        <p:grpSp>
          <p:nvGrpSpPr>
            <p:cNvPr id="40970" name="同侧圆角矩形 19"/>
            <p:cNvGrpSpPr>
              <a:grpSpLocks/>
            </p:cNvGrpSpPr>
            <p:nvPr/>
          </p:nvGrpSpPr>
          <p:grpSpPr bwMode="auto">
            <a:xfrm>
              <a:off x="781053" y="515938"/>
              <a:ext cx="1903414" cy="773113"/>
              <a:chOff x="513" y="343"/>
              <a:chExt cx="1199" cy="487"/>
            </a:xfrm>
          </p:grpSpPr>
          <p:pic>
            <p:nvPicPr>
              <p:cNvPr id="40972" name="同侧圆角矩形 19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8" y="387"/>
                <a:ext cx="1124" cy="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9" name="Text Box 5"/>
              <p:cNvSpPr txBox="1">
                <a:spLocks noChangeArrowheads="1"/>
              </p:cNvSpPr>
              <p:nvPr/>
            </p:nvSpPr>
            <p:spPr bwMode="auto">
              <a:xfrm>
                <a:off x="513" y="343"/>
                <a:ext cx="1124" cy="4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600" b="1" cap="all" dirty="0">
                    <a:ln w="9000" cmpd="sng">
                      <a:solidFill>
                        <a:schemeClr val="accent4">
                          <a:shade val="50000"/>
                          <a:satMod val="120000"/>
                        </a:schemeClr>
                      </a:solidFill>
                      <a:prstDash val="solid"/>
                    </a:ln>
                    <a:latin typeface="Calibri" pitchFamily="34" charset="0"/>
                    <a:ea typeface="微软雅黑" pitchFamily="34" charset="-122"/>
                    <a:cs typeface="Calibri" pitchFamily="34" charset="0"/>
                  </a:rPr>
                  <a:t>2</a:t>
                </a:r>
                <a:endParaRPr lang="zh-CN" altLang="en-US" sz="3600" b="1" cap="all" dirty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latin typeface="Calibri" pitchFamily="34" charset="0"/>
                  <a:ea typeface="微软雅黑" pitchFamily="34" charset="-122"/>
                  <a:cs typeface="Calibri" pitchFamily="34" charset="0"/>
                </a:endParaRPr>
              </a:p>
            </p:txBody>
          </p:sp>
        </p:grpSp>
        <p:sp>
          <p:nvSpPr>
            <p:cNvPr id="40971" name="TextBox 20"/>
            <p:cNvSpPr txBox="1">
              <a:spLocks noChangeArrowheads="1"/>
            </p:cNvSpPr>
            <p:nvPr/>
          </p:nvSpPr>
          <p:spPr bwMode="auto">
            <a:xfrm>
              <a:off x="490981" y="1487927"/>
              <a:ext cx="2855821" cy="6189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000" b="1" dirty="0" smtClean="0">
                  <a:solidFill>
                    <a:schemeClr val="bg1"/>
                  </a:solidFill>
                  <a:latin typeface="Constantia" pitchFamily="18" charset="0"/>
                </a:rPr>
                <a:t>网页</a:t>
              </a:r>
              <a:r>
                <a:rPr lang="zh-CN" altLang="en-US" sz="2000" b="1" dirty="0">
                  <a:solidFill>
                    <a:schemeClr val="bg1"/>
                  </a:solidFill>
                  <a:latin typeface="Constantia" pitchFamily="18" charset="0"/>
                </a:rPr>
                <a:t>端</a:t>
              </a:r>
              <a:endParaRPr lang="zh-CN" altLang="en-US" sz="2000" b="1" dirty="0">
                <a:latin typeface="Constantia" pitchFamily="18" charset="0"/>
              </a:endParaRPr>
            </a:p>
          </p:txBody>
        </p:sp>
      </p:grpSp>
      <p:pic>
        <p:nvPicPr>
          <p:cNvPr id="18" name="图片 17"/>
          <p:cNvPicPr/>
          <p:nvPr/>
        </p:nvPicPr>
        <p:blipFill>
          <a:blip r:embed="rId5"/>
          <a:stretch>
            <a:fillRect/>
          </a:stretch>
        </p:blipFill>
        <p:spPr>
          <a:xfrm>
            <a:off x="2195736" y="1868441"/>
            <a:ext cx="5350078" cy="319402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395536" y="1635640"/>
            <a:ext cx="2571736" cy="857256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  项目背景</a:t>
            </a:r>
            <a:endParaRPr lang="zh-CN" altLang="en-US" sz="2800" b="1" dirty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1763688" y="2355720"/>
            <a:ext cx="2571736" cy="857256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二</a:t>
            </a:r>
            <a:r>
              <a:rPr lang="en-US" altLang="zh-CN" sz="2800" b="1" dirty="0" smtClean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2800" b="1" dirty="0" smtClean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系统架构</a:t>
            </a:r>
            <a:endParaRPr lang="zh-CN" altLang="en-US" sz="2800" b="1" dirty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963831" y="3140968"/>
            <a:ext cx="2743185" cy="857256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en-US" altLang="zh-CN" sz="2800" b="1" dirty="0" smtClean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2800" b="1" dirty="0" smtClean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功能需求</a:t>
            </a:r>
            <a:endParaRPr lang="en-US" altLang="zh-CN" sz="2800" b="1" dirty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3707904" y="3939896"/>
            <a:ext cx="2743185" cy="857256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四</a:t>
            </a:r>
            <a:r>
              <a:rPr lang="en-US" altLang="zh-CN" sz="2800" b="1" dirty="0" smtClean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2800" b="1" dirty="0" smtClean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设计实现</a:t>
            </a:r>
            <a:endParaRPr lang="en-US" altLang="zh-CN" sz="2800" b="1" dirty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51521" y="414924"/>
            <a:ext cx="1891588" cy="857256"/>
          </a:xfrm>
          <a:prstGeom prst="rect">
            <a:avLst/>
          </a:prstGeom>
          <a:gradFill>
            <a:gsLst>
              <a:gs pos="77000">
                <a:srgbClr val="2185DF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3200" b="1" dirty="0">
                <a:solidFill>
                  <a:schemeClr val="bg1"/>
                </a:solidFill>
                <a:latin typeface="Verdana" pitchFamily="34" charset="0"/>
                <a:ea typeface="宋体" pitchFamily="2" charset="-122"/>
              </a:rPr>
              <a:t>主要内容</a:t>
            </a:r>
          </a:p>
        </p:txBody>
      </p:sp>
      <p:sp>
        <p:nvSpPr>
          <p:cNvPr id="10" name="矩形 9"/>
          <p:cNvSpPr/>
          <p:nvPr/>
        </p:nvSpPr>
        <p:spPr>
          <a:xfrm>
            <a:off x="4860032" y="4731984"/>
            <a:ext cx="2743185" cy="857256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五</a:t>
            </a:r>
            <a:r>
              <a:rPr lang="en-US" altLang="zh-CN" sz="2800" b="1" dirty="0" smtClean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2800" b="1" dirty="0" smtClean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总结</a:t>
            </a:r>
            <a:endParaRPr lang="en-US" altLang="zh-CN" sz="2800" b="1" dirty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62452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3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86" name="Group 43"/>
          <p:cNvGrpSpPr>
            <a:grpSpLocks/>
          </p:cNvGrpSpPr>
          <p:nvPr/>
        </p:nvGrpSpPr>
        <p:grpSpPr bwMode="auto">
          <a:xfrm>
            <a:off x="11577638" y="5807075"/>
            <a:ext cx="752475" cy="627063"/>
            <a:chOff x="0" y="0"/>
            <a:chExt cx="1695789" cy="1508048"/>
          </a:xfrm>
        </p:grpSpPr>
        <p:sp>
          <p:nvSpPr>
            <p:cNvPr id="41998" name="圆角矩形 44"/>
            <p:cNvSpPr>
              <a:spLocks/>
            </p:cNvSpPr>
            <p:nvPr/>
          </p:nvSpPr>
          <p:spPr bwMode="auto">
            <a:xfrm>
              <a:off x="76200" y="0"/>
              <a:ext cx="1600200" cy="1447800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9525">
              <a:solidFill>
                <a:srgbClr val="C0000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zh-CN" sz="1500" b="1" i="1">
                <a:solidFill>
                  <a:schemeClr val="accent1"/>
                </a:solidFill>
                <a:sym typeface="Arial" charset="0"/>
              </a:endParaRPr>
            </a:p>
          </p:txBody>
        </p:sp>
        <p:pic>
          <p:nvPicPr>
            <p:cNvPr id="41999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774" y="156030"/>
              <a:ext cx="980394" cy="761592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000" name="矩形 47"/>
            <p:cNvSpPr>
              <a:spLocks noChangeArrowheads="1"/>
            </p:cNvSpPr>
            <p:nvPr/>
          </p:nvSpPr>
          <p:spPr bwMode="auto">
            <a:xfrm>
              <a:off x="0" y="990596"/>
              <a:ext cx="1695789" cy="517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8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Arial" charset="0"/>
                </a:rPr>
                <a:t>企业类型</a:t>
              </a:r>
              <a:endParaRPr lang="zh-CN" altLang="en-US"/>
            </a:p>
          </p:txBody>
        </p:sp>
      </p:grpSp>
      <p:sp>
        <p:nvSpPr>
          <p:cNvPr id="48" name="矩形 47"/>
          <p:cNvSpPr/>
          <p:nvPr/>
        </p:nvSpPr>
        <p:spPr>
          <a:xfrm>
            <a:off x="2344965" y="548680"/>
            <a:ext cx="4479790" cy="857256"/>
          </a:xfrm>
          <a:prstGeom prst="rect">
            <a:avLst/>
          </a:prstGeom>
          <a:gradFill>
            <a:gsLst>
              <a:gs pos="77000">
                <a:srgbClr val="2185DF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41988" name="TextBox 53"/>
          <p:cNvSpPr txBox="1">
            <a:spLocks noChangeArrowheads="1"/>
          </p:cNvSpPr>
          <p:nvPr/>
        </p:nvSpPr>
        <p:spPr bwMode="auto">
          <a:xfrm>
            <a:off x="2843213" y="692150"/>
            <a:ext cx="32416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 dirty="0" smtClean="0">
                <a:solidFill>
                  <a:schemeClr val="bg1"/>
                </a:solidFill>
                <a:latin typeface="Verdana" pitchFamily="34" charset="0"/>
              </a:rPr>
              <a:t>品质情况</a:t>
            </a:r>
            <a:endParaRPr lang="zh-CN" altLang="en-US" sz="3200" b="1" dirty="0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-142908" y="142852"/>
            <a:ext cx="9501254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41990" name="Picture 12" descr="图片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341438"/>
            <a:ext cx="8485188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7"/>
          <p:cNvGrpSpPr>
            <a:grpSpLocks/>
          </p:cNvGrpSpPr>
          <p:nvPr/>
        </p:nvGrpSpPr>
        <p:grpSpPr bwMode="auto">
          <a:xfrm>
            <a:off x="250825" y="981075"/>
            <a:ext cx="1773238" cy="1349375"/>
            <a:chOff x="395223" y="404813"/>
            <a:chExt cx="2951579" cy="2087562"/>
          </a:xfrm>
        </p:grpSpPr>
        <p:sp>
          <p:nvSpPr>
            <p:cNvPr id="55" name="圆角矩形标注 54"/>
            <p:cNvSpPr/>
            <p:nvPr/>
          </p:nvSpPr>
          <p:spPr>
            <a:xfrm>
              <a:off x="395223" y="404813"/>
              <a:ext cx="2663555" cy="2087562"/>
            </a:xfrm>
            <a:prstGeom prst="wedgeRoundRectCallout">
              <a:avLst/>
            </a:prstGeom>
            <a:solidFill>
              <a:srgbClr val="EAB200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itchFamily="2" charset="-122"/>
              </a:endParaRPr>
            </a:p>
          </p:txBody>
        </p:sp>
        <p:grpSp>
          <p:nvGrpSpPr>
            <p:cNvPr id="41994" name="同侧圆角矩形 19"/>
            <p:cNvGrpSpPr>
              <a:grpSpLocks/>
            </p:cNvGrpSpPr>
            <p:nvPr/>
          </p:nvGrpSpPr>
          <p:grpSpPr bwMode="auto">
            <a:xfrm>
              <a:off x="781053" y="515938"/>
              <a:ext cx="1903414" cy="773113"/>
              <a:chOff x="513" y="343"/>
              <a:chExt cx="1199" cy="487"/>
            </a:xfrm>
          </p:grpSpPr>
          <p:pic>
            <p:nvPicPr>
              <p:cNvPr id="41996" name="同侧圆角矩形 19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8" y="387"/>
                <a:ext cx="1124" cy="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9" name="Text Box 5"/>
              <p:cNvSpPr txBox="1">
                <a:spLocks noChangeArrowheads="1"/>
              </p:cNvSpPr>
              <p:nvPr/>
            </p:nvSpPr>
            <p:spPr bwMode="auto">
              <a:xfrm>
                <a:off x="513" y="343"/>
                <a:ext cx="1124" cy="4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600" b="1" cap="all" dirty="0">
                    <a:ln w="9000" cmpd="sng">
                      <a:solidFill>
                        <a:schemeClr val="accent4">
                          <a:shade val="50000"/>
                          <a:satMod val="120000"/>
                        </a:schemeClr>
                      </a:solidFill>
                      <a:prstDash val="solid"/>
                    </a:ln>
                    <a:latin typeface="Calibri" pitchFamily="34" charset="0"/>
                    <a:ea typeface="微软雅黑" pitchFamily="34" charset="-122"/>
                    <a:cs typeface="Calibri" pitchFamily="34" charset="0"/>
                  </a:rPr>
                  <a:t>2</a:t>
                </a:r>
                <a:endParaRPr lang="zh-CN" altLang="en-US" sz="3600" b="1" cap="all" dirty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latin typeface="Calibri" pitchFamily="34" charset="0"/>
                  <a:ea typeface="微软雅黑" pitchFamily="34" charset="-122"/>
                  <a:cs typeface="Calibri" pitchFamily="34" charset="0"/>
                </a:endParaRPr>
              </a:p>
            </p:txBody>
          </p:sp>
        </p:grpSp>
        <p:sp>
          <p:nvSpPr>
            <p:cNvPr id="41995" name="TextBox 20"/>
            <p:cNvSpPr txBox="1">
              <a:spLocks noChangeArrowheads="1"/>
            </p:cNvSpPr>
            <p:nvPr/>
          </p:nvSpPr>
          <p:spPr bwMode="auto">
            <a:xfrm>
              <a:off x="490981" y="1487927"/>
              <a:ext cx="2855821" cy="6189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000" b="1" dirty="0" smtClean="0">
                  <a:solidFill>
                    <a:schemeClr val="bg1"/>
                  </a:solidFill>
                  <a:latin typeface="Constantia" pitchFamily="18" charset="0"/>
                </a:rPr>
                <a:t>网页</a:t>
              </a:r>
              <a:r>
                <a:rPr lang="zh-CN" altLang="en-US" sz="2000" b="1" dirty="0">
                  <a:solidFill>
                    <a:schemeClr val="bg1"/>
                  </a:solidFill>
                  <a:latin typeface="Constantia" pitchFamily="18" charset="0"/>
                </a:rPr>
                <a:t>端</a:t>
              </a:r>
              <a:endParaRPr lang="zh-CN" altLang="en-US" sz="2000" b="1" dirty="0">
                <a:latin typeface="Constantia" pitchFamily="18" charset="0"/>
              </a:endParaRPr>
            </a:p>
          </p:txBody>
        </p:sp>
      </p:grpSp>
      <p:pic>
        <p:nvPicPr>
          <p:cNvPr id="17" name="图片 16"/>
          <p:cNvPicPr/>
          <p:nvPr/>
        </p:nvPicPr>
        <p:blipFill>
          <a:blip r:embed="rId5"/>
          <a:stretch>
            <a:fillRect/>
          </a:stretch>
        </p:blipFill>
        <p:spPr>
          <a:xfrm>
            <a:off x="2483768" y="1681187"/>
            <a:ext cx="5904656" cy="3908053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10" name="Group 43"/>
          <p:cNvGrpSpPr>
            <a:grpSpLocks/>
          </p:cNvGrpSpPr>
          <p:nvPr/>
        </p:nvGrpSpPr>
        <p:grpSpPr bwMode="auto">
          <a:xfrm>
            <a:off x="11577638" y="5807075"/>
            <a:ext cx="752475" cy="627063"/>
            <a:chOff x="0" y="0"/>
            <a:chExt cx="1695789" cy="1508048"/>
          </a:xfrm>
        </p:grpSpPr>
        <p:sp>
          <p:nvSpPr>
            <p:cNvPr id="43022" name="圆角矩形 44"/>
            <p:cNvSpPr>
              <a:spLocks/>
            </p:cNvSpPr>
            <p:nvPr/>
          </p:nvSpPr>
          <p:spPr bwMode="auto">
            <a:xfrm>
              <a:off x="76200" y="0"/>
              <a:ext cx="1600200" cy="1447800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9525">
              <a:solidFill>
                <a:srgbClr val="C0000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zh-CN" sz="1500" b="1" i="1">
                <a:solidFill>
                  <a:schemeClr val="accent1"/>
                </a:solidFill>
                <a:sym typeface="Arial" charset="0"/>
              </a:endParaRPr>
            </a:p>
          </p:txBody>
        </p:sp>
        <p:pic>
          <p:nvPicPr>
            <p:cNvPr id="4302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774" y="156030"/>
              <a:ext cx="980394" cy="761592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24" name="矩形 47"/>
            <p:cNvSpPr>
              <a:spLocks noChangeArrowheads="1"/>
            </p:cNvSpPr>
            <p:nvPr/>
          </p:nvSpPr>
          <p:spPr bwMode="auto">
            <a:xfrm>
              <a:off x="0" y="990596"/>
              <a:ext cx="1695789" cy="517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8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Arial" charset="0"/>
                </a:rPr>
                <a:t>企业类型</a:t>
              </a:r>
              <a:endParaRPr lang="zh-CN" altLang="en-US"/>
            </a:p>
          </p:txBody>
        </p:sp>
      </p:grpSp>
      <p:sp>
        <p:nvSpPr>
          <p:cNvPr id="48" name="矩形 47"/>
          <p:cNvSpPr/>
          <p:nvPr/>
        </p:nvSpPr>
        <p:spPr>
          <a:xfrm>
            <a:off x="2339752" y="548680"/>
            <a:ext cx="4284035" cy="857256"/>
          </a:xfrm>
          <a:prstGeom prst="rect">
            <a:avLst/>
          </a:prstGeom>
          <a:gradFill>
            <a:gsLst>
              <a:gs pos="77000">
                <a:srgbClr val="2185DF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43012" name="TextBox 53"/>
          <p:cNvSpPr txBox="1">
            <a:spLocks noChangeArrowheads="1"/>
          </p:cNvSpPr>
          <p:nvPr/>
        </p:nvSpPr>
        <p:spPr bwMode="auto">
          <a:xfrm>
            <a:off x="2843213" y="692150"/>
            <a:ext cx="3384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chemeClr val="bg1"/>
                </a:solidFill>
                <a:latin typeface="Verdana" pitchFamily="34" charset="0"/>
              </a:rPr>
              <a:t>  </a:t>
            </a:r>
            <a:r>
              <a:rPr lang="zh-CN" altLang="en-US" sz="3200" b="1" dirty="0" smtClean="0">
                <a:solidFill>
                  <a:schemeClr val="bg1"/>
                </a:solidFill>
                <a:latin typeface="Verdana" pitchFamily="34" charset="0"/>
              </a:rPr>
              <a:t>统计分析</a:t>
            </a:r>
            <a:endParaRPr lang="zh-CN" altLang="en-US" sz="3200" b="1" dirty="0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-142908" y="142852"/>
            <a:ext cx="9501254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43014" name="Picture 12" descr="图片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341438"/>
            <a:ext cx="8485188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7"/>
          <p:cNvGrpSpPr>
            <a:grpSpLocks/>
          </p:cNvGrpSpPr>
          <p:nvPr/>
        </p:nvGrpSpPr>
        <p:grpSpPr bwMode="auto">
          <a:xfrm>
            <a:off x="250825" y="981075"/>
            <a:ext cx="1773238" cy="1349375"/>
            <a:chOff x="395223" y="404813"/>
            <a:chExt cx="2951579" cy="2087562"/>
          </a:xfrm>
        </p:grpSpPr>
        <p:sp>
          <p:nvSpPr>
            <p:cNvPr id="55" name="圆角矩形标注 54"/>
            <p:cNvSpPr/>
            <p:nvPr/>
          </p:nvSpPr>
          <p:spPr>
            <a:xfrm>
              <a:off x="395223" y="404813"/>
              <a:ext cx="2663555" cy="2087562"/>
            </a:xfrm>
            <a:prstGeom prst="wedgeRoundRectCallout">
              <a:avLst/>
            </a:prstGeom>
            <a:solidFill>
              <a:srgbClr val="EAB200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itchFamily="2" charset="-122"/>
              </a:endParaRPr>
            </a:p>
          </p:txBody>
        </p:sp>
        <p:grpSp>
          <p:nvGrpSpPr>
            <p:cNvPr id="43018" name="同侧圆角矩形 19"/>
            <p:cNvGrpSpPr>
              <a:grpSpLocks/>
            </p:cNvGrpSpPr>
            <p:nvPr/>
          </p:nvGrpSpPr>
          <p:grpSpPr bwMode="auto">
            <a:xfrm>
              <a:off x="781053" y="515938"/>
              <a:ext cx="1903414" cy="773113"/>
              <a:chOff x="513" y="343"/>
              <a:chExt cx="1199" cy="487"/>
            </a:xfrm>
          </p:grpSpPr>
          <p:pic>
            <p:nvPicPr>
              <p:cNvPr id="43020" name="同侧圆角矩形 19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8" y="387"/>
                <a:ext cx="1124" cy="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9" name="Text Box 5"/>
              <p:cNvSpPr txBox="1">
                <a:spLocks noChangeArrowheads="1"/>
              </p:cNvSpPr>
              <p:nvPr/>
            </p:nvSpPr>
            <p:spPr bwMode="auto">
              <a:xfrm>
                <a:off x="513" y="343"/>
                <a:ext cx="1124" cy="4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600" b="1" cap="all" dirty="0">
                    <a:ln w="9000" cmpd="sng">
                      <a:solidFill>
                        <a:schemeClr val="accent4">
                          <a:shade val="50000"/>
                          <a:satMod val="120000"/>
                        </a:schemeClr>
                      </a:solidFill>
                      <a:prstDash val="solid"/>
                    </a:ln>
                    <a:latin typeface="Calibri" pitchFamily="34" charset="0"/>
                    <a:ea typeface="微软雅黑" pitchFamily="34" charset="-122"/>
                    <a:cs typeface="Calibri" pitchFamily="34" charset="0"/>
                  </a:rPr>
                  <a:t>2</a:t>
                </a:r>
                <a:endParaRPr lang="zh-CN" altLang="en-US" sz="3600" b="1" cap="all" dirty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latin typeface="Calibri" pitchFamily="34" charset="0"/>
                  <a:ea typeface="微软雅黑" pitchFamily="34" charset="-122"/>
                  <a:cs typeface="Calibri" pitchFamily="34" charset="0"/>
                </a:endParaRPr>
              </a:p>
            </p:txBody>
          </p:sp>
        </p:grpSp>
        <p:sp>
          <p:nvSpPr>
            <p:cNvPr id="43019" name="TextBox 20"/>
            <p:cNvSpPr txBox="1">
              <a:spLocks noChangeArrowheads="1"/>
            </p:cNvSpPr>
            <p:nvPr/>
          </p:nvSpPr>
          <p:spPr bwMode="auto">
            <a:xfrm>
              <a:off x="490981" y="1487927"/>
              <a:ext cx="2855821" cy="6189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000" b="1" dirty="0" smtClean="0">
                  <a:solidFill>
                    <a:schemeClr val="bg1"/>
                  </a:solidFill>
                  <a:latin typeface="Constantia" pitchFamily="18" charset="0"/>
                </a:rPr>
                <a:t>网页</a:t>
              </a:r>
              <a:r>
                <a:rPr lang="zh-CN" altLang="en-US" sz="2000" b="1" dirty="0">
                  <a:solidFill>
                    <a:schemeClr val="bg1"/>
                  </a:solidFill>
                  <a:latin typeface="Constantia" pitchFamily="18" charset="0"/>
                </a:rPr>
                <a:t>端</a:t>
              </a:r>
              <a:endParaRPr lang="zh-CN" altLang="en-US" sz="2000" b="1" dirty="0">
                <a:latin typeface="Constantia" pitchFamily="18" charset="0"/>
              </a:endParaRPr>
            </a:p>
          </p:txBody>
        </p:sp>
      </p:grpSp>
      <p:pic>
        <p:nvPicPr>
          <p:cNvPr id="18" name="图片 17"/>
          <p:cNvPicPr/>
          <p:nvPr/>
        </p:nvPicPr>
        <p:blipFill>
          <a:blip r:embed="rId5"/>
          <a:stretch>
            <a:fillRect/>
          </a:stretch>
        </p:blipFill>
        <p:spPr>
          <a:xfrm>
            <a:off x="2028835" y="1539082"/>
            <a:ext cx="4843589" cy="2880013"/>
          </a:xfrm>
          <a:prstGeom prst="rect">
            <a:avLst/>
          </a:prstGeom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3079789"/>
            <a:ext cx="5875338" cy="3275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34" name="Group 43"/>
          <p:cNvGrpSpPr>
            <a:grpSpLocks/>
          </p:cNvGrpSpPr>
          <p:nvPr/>
        </p:nvGrpSpPr>
        <p:grpSpPr bwMode="auto">
          <a:xfrm>
            <a:off x="11577638" y="5807075"/>
            <a:ext cx="752475" cy="627063"/>
            <a:chOff x="0" y="0"/>
            <a:chExt cx="1695789" cy="1508048"/>
          </a:xfrm>
        </p:grpSpPr>
        <p:sp>
          <p:nvSpPr>
            <p:cNvPr id="44046" name="圆角矩形 44"/>
            <p:cNvSpPr>
              <a:spLocks/>
            </p:cNvSpPr>
            <p:nvPr/>
          </p:nvSpPr>
          <p:spPr bwMode="auto">
            <a:xfrm>
              <a:off x="76200" y="0"/>
              <a:ext cx="1600200" cy="1447800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9525">
              <a:solidFill>
                <a:srgbClr val="C0000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zh-CN" sz="1500" b="1" i="1">
                <a:solidFill>
                  <a:schemeClr val="accent1"/>
                </a:solidFill>
                <a:sym typeface="Arial" charset="0"/>
              </a:endParaRPr>
            </a:p>
          </p:txBody>
        </p:sp>
        <p:pic>
          <p:nvPicPr>
            <p:cNvPr id="44047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774" y="156030"/>
              <a:ext cx="980394" cy="761592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48" name="矩形 47"/>
            <p:cNvSpPr>
              <a:spLocks noChangeArrowheads="1"/>
            </p:cNvSpPr>
            <p:nvPr/>
          </p:nvSpPr>
          <p:spPr bwMode="auto">
            <a:xfrm>
              <a:off x="0" y="990596"/>
              <a:ext cx="1695789" cy="517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8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Arial" charset="0"/>
                </a:rPr>
                <a:t>企业类型</a:t>
              </a:r>
              <a:endParaRPr lang="zh-CN" altLang="en-US"/>
            </a:p>
          </p:txBody>
        </p:sp>
      </p:grpSp>
      <p:sp>
        <p:nvSpPr>
          <p:cNvPr id="48" name="矩形 47"/>
          <p:cNvSpPr/>
          <p:nvPr/>
        </p:nvSpPr>
        <p:spPr>
          <a:xfrm>
            <a:off x="2339752" y="548680"/>
            <a:ext cx="4284035" cy="857256"/>
          </a:xfrm>
          <a:prstGeom prst="rect">
            <a:avLst/>
          </a:prstGeom>
          <a:gradFill>
            <a:gsLst>
              <a:gs pos="77000">
                <a:srgbClr val="2185DF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44036" name="TextBox 53"/>
          <p:cNvSpPr txBox="1">
            <a:spLocks noChangeArrowheads="1"/>
          </p:cNvSpPr>
          <p:nvPr/>
        </p:nvSpPr>
        <p:spPr bwMode="auto">
          <a:xfrm>
            <a:off x="2843213" y="692150"/>
            <a:ext cx="378057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chemeClr val="bg1"/>
                </a:solidFill>
                <a:latin typeface="Verdana" pitchFamily="34" charset="0"/>
              </a:rPr>
              <a:t>  </a:t>
            </a:r>
            <a:r>
              <a:rPr lang="zh-CN" altLang="en-US" sz="3200" b="1" dirty="0" smtClean="0">
                <a:solidFill>
                  <a:schemeClr val="bg1"/>
                </a:solidFill>
                <a:latin typeface="Verdana" pitchFamily="34" charset="0"/>
              </a:rPr>
              <a:t>进一步统计分析</a:t>
            </a:r>
            <a:endParaRPr lang="zh-CN" altLang="en-US" sz="3200" b="1" dirty="0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-142908" y="142852"/>
            <a:ext cx="9501254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44038" name="Picture 12" descr="图片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341438"/>
            <a:ext cx="8485188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7"/>
          <p:cNvGrpSpPr>
            <a:grpSpLocks/>
          </p:cNvGrpSpPr>
          <p:nvPr/>
        </p:nvGrpSpPr>
        <p:grpSpPr bwMode="auto">
          <a:xfrm>
            <a:off x="250825" y="981075"/>
            <a:ext cx="1773238" cy="1349375"/>
            <a:chOff x="395223" y="404813"/>
            <a:chExt cx="2951579" cy="2087562"/>
          </a:xfrm>
        </p:grpSpPr>
        <p:sp>
          <p:nvSpPr>
            <p:cNvPr id="55" name="圆角矩形标注 54"/>
            <p:cNvSpPr/>
            <p:nvPr/>
          </p:nvSpPr>
          <p:spPr>
            <a:xfrm>
              <a:off x="395223" y="404813"/>
              <a:ext cx="2663555" cy="2087562"/>
            </a:xfrm>
            <a:prstGeom prst="wedgeRoundRectCallout">
              <a:avLst/>
            </a:prstGeom>
            <a:solidFill>
              <a:srgbClr val="EAB200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itchFamily="2" charset="-122"/>
              </a:endParaRPr>
            </a:p>
          </p:txBody>
        </p:sp>
        <p:grpSp>
          <p:nvGrpSpPr>
            <p:cNvPr id="44042" name="同侧圆角矩形 19"/>
            <p:cNvGrpSpPr>
              <a:grpSpLocks/>
            </p:cNvGrpSpPr>
            <p:nvPr/>
          </p:nvGrpSpPr>
          <p:grpSpPr bwMode="auto">
            <a:xfrm>
              <a:off x="781053" y="515938"/>
              <a:ext cx="1903414" cy="773113"/>
              <a:chOff x="513" y="343"/>
              <a:chExt cx="1199" cy="487"/>
            </a:xfrm>
          </p:grpSpPr>
          <p:pic>
            <p:nvPicPr>
              <p:cNvPr id="44044" name="同侧圆角矩形 19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8" y="387"/>
                <a:ext cx="1124" cy="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9" name="Text Box 5"/>
              <p:cNvSpPr txBox="1">
                <a:spLocks noChangeArrowheads="1"/>
              </p:cNvSpPr>
              <p:nvPr/>
            </p:nvSpPr>
            <p:spPr bwMode="auto">
              <a:xfrm>
                <a:off x="513" y="343"/>
                <a:ext cx="1124" cy="4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600" b="1" cap="all" dirty="0">
                    <a:ln w="9000" cmpd="sng">
                      <a:solidFill>
                        <a:schemeClr val="accent4">
                          <a:shade val="50000"/>
                          <a:satMod val="120000"/>
                        </a:schemeClr>
                      </a:solidFill>
                      <a:prstDash val="solid"/>
                    </a:ln>
                    <a:latin typeface="Calibri" pitchFamily="34" charset="0"/>
                    <a:ea typeface="微软雅黑" pitchFamily="34" charset="-122"/>
                    <a:cs typeface="Calibri" pitchFamily="34" charset="0"/>
                  </a:rPr>
                  <a:t>2</a:t>
                </a:r>
                <a:endParaRPr lang="zh-CN" altLang="en-US" sz="3600" b="1" cap="all" dirty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latin typeface="Calibri" pitchFamily="34" charset="0"/>
                  <a:ea typeface="微软雅黑" pitchFamily="34" charset="-122"/>
                  <a:cs typeface="Calibri" pitchFamily="34" charset="0"/>
                </a:endParaRPr>
              </a:p>
            </p:txBody>
          </p:sp>
        </p:grpSp>
        <p:sp>
          <p:nvSpPr>
            <p:cNvPr id="44043" name="TextBox 20"/>
            <p:cNvSpPr txBox="1">
              <a:spLocks noChangeArrowheads="1"/>
            </p:cNvSpPr>
            <p:nvPr/>
          </p:nvSpPr>
          <p:spPr bwMode="auto">
            <a:xfrm>
              <a:off x="490981" y="1487927"/>
              <a:ext cx="2855821" cy="6189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000" b="1" dirty="0" smtClean="0">
                  <a:solidFill>
                    <a:schemeClr val="bg1"/>
                  </a:solidFill>
                  <a:latin typeface="Constantia" pitchFamily="18" charset="0"/>
                </a:rPr>
                <a:t>网页</a:t>
              </a:r>
              <a:r>
                <a:rPr lang="zh-CN" altLang="en-US" sz="2000" b="1" dirty="0">
                  <a:solidFill>
                    <a:schemeClr val="bg1"/>
                  </a:solidFill>
                  <a:latin typeface="Constantia" pitchFamily="18" charset="0"/>
                </a:rPr>
                <a:t>端</a:t>
              </a:r>
              <a:endParaRPr lang="zh-CN" altLang="en-US" sz="2000" b="1" dirty="0">
                <a:latin typeface="Constantia" pitchFamily="18" charset="0"/>
              </a:endParaRPr>
            </a:p>
          </p:txBody>
        </p:sp>
      </p:grpSp>
      <p:pic>
        <p:nvPicPr>
          <p:cNvPr id="17" name="图片 16"/>
          <p:cNvPicPr/>
          <p:nvPr/>
        </p:nvPicPr>
        <p:blipFill>
          <a:blip r:embed="rId5"/>
          <a:stretch>
            <a:fillRect/>
          </a:stretch>
        </p:blipFill>
        <p:spPr>
          <a:xfrm>
            <a:off x="2195736" y="1530230"/>
            <a:ext cx="4896544" cy="2330817"/>
          </a:xfrm>
          <a:prstGeom prst="rect">
            <a:avLst/>
          </a:prstGeom>
        </p:spPr>
      </p:pic>
      <p:pic>
        <p:nvPicPr>
          <p:cNvPr id="19" name="图片 18"/>
          <p:cNvPicPr/>
          <p:nvPr/>
        </p:nvPicPr>
        <p:blipFill>
          <a:blip r:embed="rId6"/>
          <a:stretch>
            <a:fillRect/>
          </a:stretch>
        </p:blipFill>
        <p:spPr>
          <a:xfrm>
            <a:off x="2339752" y="3717032"/>
            <a:ext cx="4104456" cy="1224136"/>
          </a:xfrm>
          <a:prstGeom prst="rect">
            <a:avLst/>
          </a:prstGeom>
        </p:spPr>
      </p:pic>
      <p:pic>
        <p:nvPicPr>
          <p:cNvPr id="20" name="图片 19"/>
          <p:cNvPicPr/>
          <p:nvPr/>
        </p:nvPicPr>
        <p:blipFill>
          <a:blip r:embed="rId7"/>
          <a:stretch>
            <a:fillRect/>
          </a:stretch>
        </p:blipFill>
        <p:spPr>
          <a:xfrm>
            <a:off x="2627784" y="4744427"/>
            <a:ext cx="1438910" cy="171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750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34" name="Group 43"/>
          <p:cNvGrpSpPr>
            <a:grpSpLocks/>
          </p:cNvGrpSpPr>
          <p:nvPr/>
        </p:nvGrpSpPr>
        <p:grpSpPr bwMode="auto">
          <a:xfrm>
            <a:off x="11577638" y="5807075"/>
            <a:ext cx="752475" cy="627063"/>
            <a:chOff x="0" y="0"/>
            <a:chExt cx="1695789" cy="1508048"/>
          </a:xfrm>
        </p:grpSpPr>
        <p:sp>
          <p:nvSpPr>
            <p:cNvPr id="44046" name="圆角矩形 44"/>
            <p:cNvSpPr>
              <a:spLocks/>
            </p:cNvSpPr>
            <p:nvPr/>
          </p:nvSpPr>
          <p:spPr bwMode="auto">
            <a:xfrm>
              <a:off x="76200" y="0"/>
              <a:ext cx="1600200" cy="1447800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9525">
              <a:solidFill>
                <a:srgbClr val="C0000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zh-CN" sz="1500" b="1" i="1">
                <a:solidFill>
                  <a:schemeClr val="accent1"/>
                </a:solidFill>
                <a:sym typeface="Arial" charset="0"/>
              </a:endParaRPr>
            </a:p>
          </p:txBody>
        </p:sp>
        <p:pic>
          <p:nvPicPr>
            <p:cNvPr id="44047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774" y="156030"/>
              <a:ext cx="980394" cy="761592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48" name="矩形 47"/>
            <p:cNvSpPr>
              <a:spLocks noChangeArrowheads="1"/>
            </p:cNvSpPr>
            <p:nvPr/>
          </p:nvSpPr>
          <p:spPr bwMode="auto">
            <a:xfrm>
              <a:off x="0" y="990596"/>
              <a:ext cx="1695789" cy="517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8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Arial" charset="0"/>
                </a:rPr>
                <a:t>企业类型</a:t>
              </a:r>
              <a:endParaRPr lang="zh-CN" altLang="en-US"/>
            </a:p>
          </p:txBody>
        </p:sp>
      </p:grpSp>
      <p:sp>
        <p:nvSpPr>
          <p:cNvPr id="48" name="矩形 47"/>
          <p:cNvSpPr/>
          <p:nvPr/>
        </p:nvSpPr>
        <p:spPr>
          <a:xfrm>
            <a:off x="2339752" y="548680"/>
            <a:ext cx="4284035" cy="857256"/>
          </a:xfrm>
          <a:prstGeom prst="rect">
            <a:avLst/>
          </a:prstGeom>
          <a:gradFill>
            <a:gsLst>
              <a:gs pos="77000">
                <a:srgbClr val="2185DF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44036" name="TextBox 53"/>
          <p:cNvSpPr txBox="1">
            <a:spLocks noChangeArrowheads="1"/>
          </p:cNvSpPr>
          <p:nvPr/>
        </p:nvSpPr>
        <p:spPr bwMode="auto">
          <a:xfrm>
            <a:off x="2843213" y="692150"/>
            <a:ext cx="31686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chemeClr val="bg1"/>
                </a:solidFill>
                <a:latin typeface="Verdana" pitchFamily="34" charset="0"/>
              </a:rPr>
              <a:t>  </a:t>
            </a:r>
            <a:r>
              <a:rPr lang="zh-CN" altLang="en-US" sz="3200" b="1" dirty="0" smtClean="0">
                <a:solidFill>
                  <a:schemeClr val="bg1"/>
                </a:solidFill>
                <a:latin typeface="Verdana" pitchFamily="34" charset="0"/>
              </a:rPr>
              <a:t>折线图分析</a:t>
            </a:r>
            <a:endParaRPr lang="zh-CN" altLang="en-US" sz="3200" b="1" dirty="0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-142908" y="142852"/>
            <a:ext cx="9501254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44038" name="Picture 12" descr="图片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341438"/>
            <a:ext cx="8485188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7"/>
          <p:cNvGrpSpPr>
            <a:grpSpLocks/>
          </p:cNvGrpSpPr>
          <p:nvPr/>
        </p:nvGrpSpPr>
        <p:grpSpPr bwMode="auto">
          <a:xfrm>
            <a:off x="250825" y="981075"/>
            <a:ext cx="1773238" cy="1349375"/>
            <a:chOff x="395223" y="404813"/>
            <a:chExt cx="2951579" cy="2087562"/>
          </a:xfrm>
        </p:grpSpPr>
        <p:sp>
          <p:nvSpPr>
            <p:cNvPr id="55" name="圆角矩形标注 54"/>
            <p:cNvSpPr/>
            <p:nvPr/>
          </p:nvSpPr>
          <p:spPr>
            <a:xfrm>
              <a:off x="395223" y="404813"/>
              <a:ext cx="2663555" cy="2087562"/>
            </a:xfrm>
            <a:prstGeom prst="wedgeRoundRectCallout">
              <a:avLst/>
            </a:prstGeom>
            <a:solidFill>
              <a:srgbClr val="EAB200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itchFamily="2" charset="-122"/>
              </a:endParaRPr>
            </a:p>
          </p:txBody>
        </p:sp>
        <p:grpSp>
          <p:nvGrpSpPr>
            <p:cNvPr id="44042" name="同侧圆角矩形 19"/>
            <p:cNvGrpSpPr>
              <a:grpSpLocks/>
            </p:cNvGrpSpPr>
            <p:nvPr/>
          </p:nvGrpSpPr>
          <p:grpSpPr bwMode="auto">
            <a:xfrm>
              <a:off x="781053" y="515938"/>
              <a:ext cx="1903414" cy="773113"/>
              <a:chOff x="513" y="343"/>
              <a:chExt cx="1199" cy="487"/>
            </a:xfrm>
          </p:grpSpPr>
          <p:pic>
            <p:nvPicPr>
              <p:cNvPr id="44044" name="同侧圆角矩形 19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8" y="387"/>
                <a:ext cx="1124" cy="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9" name="Text Box 5"/>
              <p:cNvSpPr txBox="1">
                <a:spLocks noChangeArrowheads="1"/>
              </p:cNvSpPr>
              <p:nvPr/>
            </p:nvSpPr>
            <p:spPr bwMode="auto">
              <a:xfrm>
                <a:off x="513" y="343"/>
                <a:ext cx="1124" cy="4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600" b="1" cap="all" dirty="0">
                    <a:ln w="9000" cmpd="sng">
                      <a:solidFill>
                        <a:schemeClr val="accent4">
                          <a:shade val="50000"/>
                          <a:satMod val="120000"/>
                        </a:schemeClr>
                      </a:solidFill>
                      <a:prstDash val="solid"/>
                    </a:ln>
                    <a:latin typeface="Calibri" pitchFamily="34" charset="0"/>
                    <a:ea typeface="微软雅黑" pitchFamily="34" charset="-122"/>
                    <a:cs typeface="Calibri" pitchFamily="34" charset="0"/>
                  </a:rPr>
                  <a:t>2</a:t>
                </a:r>
                <a:endParaRPr lang="zh-CN" altLang="en-US" sz="3600" b="1" cap="all" dirty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latin typeface="Calibri" pitchFamily="34" charset="0"/>
                  <a:ea typeface="微软雅黑" pitchFamily="34" charset="-122"/>
                  <a:cs typeface="Calibri" pitchFamily="34" charset="0"/>
                </a:endParaRPr>
              </a:p>
            </p:txBody>
          </p:sp>
        </p:grpSp>
        <p:sp>
          <p:nvSpPr>
            <p:cNvPr id="44043" name="TextBox 20"/>
            <p:cNvSpPr txBox="1">
              <a:spLocks noChangeArrowheads="1"/>
            </p:cNvSpPr>
            <p:nvPr/>
          </p:nvSpPr>
          <p:spPr bwMode="auto">
            <a:xfrm>
              <a:off x="490981" y="1487927"/>
              <a:ext cx="2855821" cy="6189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000" b="1" dirty="0" smtClean="0">
                  <a:solidFill>
                    <a:schemeClr val="bg1"/>
                  </a:solidFill>
                  <a:latin typeface="Constantia" pitchFamily="18" charset="0"/>
                </a:rPr>
                <a:t>网页</a:t>
              </a:r>
              <a:r>
                <a:rPr lang="zh-CN" altLang="en-US" sz="2000" b="1" dirty="0">
                  <a:solidFill>
                    <a:schemeClr val="bg1"/>
                  </a:solidFill>
                  <a:latin typeface="Constantia" pitchFamily="18" charset="0"/>
                </a:rPr>
                <a:t>端</a:t>
              </a:r>
              <a:endParaRPr lang="zh-CN" altLang="en-US" sz="2000" b="1" dirty="0">
                <a:latin typeface="Constantia" pitchFamily="18" charset="0"/>
              </a:endParaRPr>
            </a:p>
          </p:txBody>
        </p:sp>
      </p:grpSp>
      <p:pic>
        <p:nvPicPr>
          <p:cNvPr id="18" name="图片 17"/>
          <p:cNvPicPr/>
          <p:nvPr/>
        </p:nvPicPr>
        <p:blipFill>
          <a:blip r:embed="rId5"/>
          <a:stretch>
            <a:fillRect/>
          </a:stretch>
        </p:blipFill>
        <p:spPr>
          <a:xfrm>
            <a:off x="2411760" y="1881238"/>
            <a:ext cx="5400600" cy="327595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34" name="Group 43"/>
          <p:cNvGrpSpPr>
            <a:grpSpLocks/>
          </p:cNvGrpSpPr>
          <p:nvPr/>
        </p:nvGrpSpPr>
        <p:grpSpPr bwMode="auto">
          <a:xfrm>
            <a:off x="11577638" y="5807075"/>
            <a:ext cx="752475" cy="627063"/>
            <a:chOff x="0" y="0"/>
            <a:chExt cx="1695789" cy="1508048"/>
          </a:xfrm>
        </p:grpSpPr>
        <p:sp>
          <p:nvSpPr>
            <p:cNvPr id="44046" name="圆角矩形 44"/>
            <p:cNvSpPr>
              <a:spLocks/>
            </p:cNvSpPr>
            <p:nvPr/>
          </p:nvSpPr>
          <p:spPr bwMode="auto">
            <a:xfrm>
              <a:off x="76200" y="0"/>
              <a:ext cx="1600200" cy="1447800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9525">
              <a:solidFill>
                <a:srgbClr val="C0000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zh-CN" sz="1500" b="1" i="1">
                <a:solidFill>
                  <a:schemeClr val="accent1"/>
                </a:solidFill>
                <a:sym typeface="Arial" charset="0"/>
              </a:endParaRPr>
            </a:p>
          </p:txBody>
        </p:sp>
        <p:pic>
          <p:nvPicPr>
            <p:cNvPr id="44047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774" y="156030"/>
              <a:ext cx="980394" cy="761592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48" name="矩形 47"/>
            <p:cNvSpPr>
              <a:spLocks noChangeArrowheads="1"/>
            </p:cNvSpPr>
            <p:nvPr/>
          </p:nvSpPr>
          <p:spPr bwMode="auto">
            <a:xfrm>
              <a:off x="0" y="990596"/>
              <a:ext cx="1695789" cy="517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8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Arial" charset="0"/>
                </a:rPr>
                <a:t>企业类型</a:t>
              </a:r>
              <a:endParaRPr lang="zh-CN" altLang="en-US"/>
            </a:p>
          </p:txBody>
        </p:sp>
      </p:grpSp>
      <p:sp>
        <p:nvSpPr>
          <p:cNvPr id="48" name="矩形 47"/>
          <p:cNvSpPr/>
          <p:nvPr/>
        </p:nvSpPr>
        <p:spPr>
          <a:xfrm>
            <a:off x="2339752" y="548680"/>
            <a:ext cx="4284035" cy="857256"/>
          </a:xfrm>
          <a:prstGeom prst="rect">
            <a:avLst/>
          </a:prstGeom>
          <a:gradFill>
            <a:gsLst>
              <a:gs pos="77000">
                <a:srgbClr val="2185DF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44036" name="TextBox 53"/>
          <p:cNvSpPr txBox="1">
            <a:spLocks noChangeArrowheads="1"/>
          </p:cNvSpPr>
          <p:nvPr/>
        </p:nvSpPr>
        <p:spPr bwMode="auto">
          <a:xfrm>
            <a:off x="2843213" y="692150"/>
            <a:ext cx="31686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chemeClr val="bg1"/>
                </a:solidFill>
                <a:latin typeface="Verdana" pitchFamily="34" charset="0"/>
              </a:rPr>
              <a:t>  </a:t>
            </a:r>
            <a:r>
              <a:rPr lang="zh-CN" altLang="en-US" sz="3200" b="1" dirty="0" smtClean="0">
                <a:solidFill>
                  <a:schemeClr val="bg1"/>
                </a:solidFill>
                <a:latin typeface="Verdana" pitchFamily="34" charset="0"/>
              </a:rPr>
              <a:t>查询</a:t>
            </a:r>
            <a:endParaRPr lang="zh-CN" altLang="en-US" sz="3200" b="1" dirty="0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-142908" y="142852"/>
            <a:ext cx="9501254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44038" name="Picture 12" descr="图片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341438"/>
            <a:ext cx="8485188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7"/>
          <p:cNvGrpSpPr>
            <a:grpSpLocks/>
          </p:cNvGrpSpPr>
          <p:nvPr/>
        </p:nvGrpSpPr>
        <p:grpSpPr bwMode="auto">
          <a:xfrm>
            <a:off x="250825" y="981075"/>
            <a:ext cx="1773238" cy="1349375"/>
            <a:chOff x="395223" y="404813"/>
            <a:chExt cx="2951579" cy="2087562"/>
          </a:xfrm>
        </p:grpSpPr>
        <p:sp>
          <p:nvSpPr>
            <p:cNvPr id="55" name="圆角矩形标注 54"/>
            <p:cNvSpPr/>
            <p:nvPr/>
          </p:nvSpPr>
          <p:spPr>
            <a:xfrm>
              <a:off x="395223" y="404813"/>
              <a:ext cx="2663555" cy="2087562"/>
            </a:xfrm>
            <a:prstGeom prst="wedgeRoundRectCallout">
              <a:avLst/>
            </a:prstGeom>
            <a:solidFill>
              <a:srgbClr val="EAB200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itchFamily="2" charset="-122"/>
              </a:endParaRPr>
            </a:p>
          </p:txBody>
        </p:sp>
        <p:grpSp>
          <p:nvGrpSpPr>
            <p:cNvPr id="44042" name="同侧圆角矩形 19"/>
            <p:cNvGrpSpPr>
              <a:grpSpLocks/>
            </p:cNvGrpSpPr>
            <p:nvPr/>
          </p:nvGrpSpPr>
          <p:grpSpPr bwMode="auto">
            <a:xfrm>
              <a:off x="781053" y="515938"/>
              <a:ext cx="1903414" cy="773113"/>
              <a:chOff x="513" y="343"/>
              <a:chExt cx="1199" cy="487"/>
            </a:xfrm>
          </p:grpSpPr>
          <p:pic>
            <p:nvPicPr>
              <p:cNvPr id="44044" name="同侧圆角矩形 19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8" y="387"/>
                <a:ext cx="1124" cy="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9" name="Text Box 5"/>
              <p:cNvSpPr txBox="1">
                <a:spLocks noChangeArrowheads="1"/>
              </p:cNvSpPr>
              <p:nvPr/>
            </p:nvSpPr>
            <p:spPr bwMode="auto">
              <a:xfrm>
                <a:off x="513" y="343"/>
                <a:ext cx="1124" cy="4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600" b="1" cap="all" dirty="0">
                    <a:ln w="9000" cmpd="sng">
                      <a:solidFill>
                        <a:schemeClr val="accent4">
                          <a:shade val="50000"/>
                          <a:satMod val="120000"/>
                        </a:schemeClr>
                      </a:solidFill>
                      <a:prstDash val="solid"/>
                    </a:ln>
                    <a:latin typeface="Calibri" pitchFamily="34" charset="0"/>
                    <a:ea typeface="微软雅黑" pitchFamily="34" charset="-122"/>
                    <a:cs typeface="Calibri" pitchFamily="34" charset="0"/>
                  </a:rPr>
                  <a:t>2</a:t>
                </a:r>
                <a:endParaRPr lang="zh-CN" altLang="en-US" sz="3600" b="1" cap="all" dirty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latin typeface="Calibri" pitchFamily="34" charset="0"/>
                  <a:ea typeface="微软雅黑" pitchFamily="34" charset="-122"/>
                  <a:cs typeface="Calibri" pitchFamily="34" charset="0"/>
                </a:endParaRPr>
              </a:p>
            </p:txBody>
          </p:sp>
        </p:grpSp>
        <p:sp>
          <p:nvSpPr>
            <p:cNvPr id="44043" name="TextBox 20"/>
            <p:cNvSpPr txBox="1">
              <a:spLocks noChangeArrowheads="1"/>
            </p:cNvSpPr>
            <p:nvPr/>
          </p:nvSpPr>
          <p:spPr bwMode="auto">
            <a:xfrm>
              <a:off x="490981" y="1487927"/>
              <a:ext cx="2855821" cy="6189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000" b="1" dirty="0" smtClean="0">
                  <a:solidFill>
                    <a:schemeClr val="bg1"/>
                  </a:solidFill>
                  <a:latin typeface="Constantia" pitchFamily="18" charset="0"/>
                </a:rPr>
                <a:t>网页</a:t>
              </a:r>
              <a:r>
                <a:rPr lang="zh-CN" altLang="en-US" sz="2000" b="1" dirty="0">
                  <a:solidFill>
                    <a:schemeClr val="bg1"/>
                  </a:solidFill>
                  <a:latin typeface="Constantia" pitchFamily="18" charset="0"/>
                </a:rPr>
                <a:t>端</a:t>
              </a:r>
              <a:endParaRPr lang="zh-CN" altLang="en-US" sz="2000" b="1" dirty="0">
                <a:latin typeface="Constantia" pitchFamily="18" charset="0"/>
              </a:endParaRPr>
            </a:p>
          </p:txBody>
        </p:sp>
      </p:grpSp>
      <p:pic>
        <p:nvPicPr>
          <p:cNvPr id="17" name="图片 16"/>
          <p:cNvPicPr/>
          <p:nvPr/>
        </p:nvPicPr>
        <p:blipFill>
          <a:blip r:embed="rId5"/>
          <a:stretch>
            <a:fillRect/>
          </a:stretch>
        </p:blipFill>
        <p:spPr>
          <a:xfrm>
            <a:off x="2564688" y="1845668"/>
            <a:ext cx="3725699" cy="2751237"/>
          </a:xfrm>
          <a:prstGeom prst="rect">
            <a:avLst/>
          </a:prstGeom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31" y="4801568"/>
            <a:ext cx="757237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70076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38" name="Group 43"/>
          <p:cNvGrpSpPr>
            <a:grpSpLocks/>
          </p:cNvGrpSpPr>
          <p:nvPr/>
        </p:nvGrpSpPr>
        <p:grpSpPr bwMode="auto">
          <a:xfrm>
            <a:off x="11577638" y="5807075"/>
            <a:ext cx="752475" cy="627063"/>
            <a:chOff x="0" y="0"/>
            <a:chExt cx="1695789" cy="1508048"/>
          </a:xfrm>
        </p:grpSpPr>
        <p:sp>
          <p:nvSpPr>
            <p:cNvPr id="39950" name="圆角矩形 44"/>
            <p:cNvSpPr>
              <a:spLocks/>
            </p:cNvSpPr>
            <p:nvPr/>
          </p:nvSpPr>
          <p:spPr bwMode="auto">
            <a:xfrm>
              <a:off x="76200" y="0"/>
              <a:ext cx="1600200" cy="1447800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9525">
              <a:solidFill>
                <a:srgbClr val="C0000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zh-CN" sz="1500" b="1" i="1">
                <a:solidFill>
                  <a:schemeClr val="accent1"/>
                </a:solidFill>
                <a:sym typeface="Arial" charset="0"/>
              </a:endParaRPr>
            </a:p>
          </p:txBody>
        </p:sp>
        <p:pic>
          <p:nvPicPr>
            <p:cNvPr id="3995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774" y="156030"/>
              <a:ext cx="980394" cy="761592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52" name="矩形 47"/>
            <p:cNvSpPr>
              <a:spLocks noChangeArrowheads="1"/>
            </p:cNvSpPr>
            <p:nvPr/>
          </p:nvSpPr>
          <p:spPr bwMode="auto">
            <a:xfrm>
              <a:off x="0" y="990596"/>
              <a:ext cx="1695789" cy="517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8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Arial" charset="0"/>
                </a:rPr>
                <a:t>企业类型</a:t>
              </a:r>
              <a:endParaRPr lang="zh-CN" altLang="en-US"/>
            </a:p>
          </p:txBody>
        </p:sp>
      </p:grpSp>
      <p:sp>
        <p:nvSpPr>
          <p:cNvPr id="48" name="矩形 47"/>
          <p:cNvSpPr/>
          <p:nvPr/>
        </p:nvSpPr>
        <p:spPr>
          <a:xfrm>
            <a:off x="2339752" y="548680"/>
            <a:ext cx="4284035" cy="857256"/>
          </a:xfrm>
          <a:prstGeom prst="rect">
            <a:avLst/>
          </a:prstGeom>
          <a:gradFill>
            <a:gsLst>
              <a:gs pos="77000">
                <a:srgbClr val="2185DF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9940" name="TextBox 53"/>
          <p:cNvSpPr txBox="1">
            <a:spLocks noChangeArrowheads="1"/>
          </p:cNvSpPr>
          <p:nvPr/>
        </p:nvSpPr>
        <p:spPr bwMode="auto">
          <a:xfrm>
            <a:off x="2843213" y="692150"/>
            <a:ext cx="33131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chemeClr val="bg1"/>
                </a:solidFill>
                <a:latin typeface="Verdana" pitchFamily="34" charset="0"/>
              </a:rPr>
              <a:t>  </a:t>
            </a:r>
            <a:r>
              <a:rPr lang="zh-CN" altLang="en-US" sz="3200" b="1" dirty="0" smtClean="0">
                <a:solidFill>
                  <a:schemeClr val="bg1"/>
                </a:solidFill>
                <a:latin typeface="Verdana" pitchFamily="34" charset="0"/>
              </a:rPr>
              <a:t>数据库挖掘</a:t>
            </a:r>
            <a:endParaRPr lang="zh-CN" altLang="en-US" sz="3200" b="1" dirty="0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-142908" y="142852"/>
            <a:ext cx="9501254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39942" name="Picture 12" descr="图片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341438"/>
            <a:ext cx="8485188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7"/>
          <p:cNvGrpSpPr>
            <a:grpSpLocks/>
          </p:cNvGrpSpPr>
          <p:nvPr/>
        </p:nvGrpSpPr>
        <p:grpSpPr bwMode="auto">
          <a:xfrm>
            <a:off x="250825" y="981075"/>
            <a:ext cx="1773238" cy="1349375"/>
            <a:chOff x="395223" y="404813"/>
            <a:chExt cx="2951579" cy="2087562"/>
          </a:xfrm>
        </p:grpSpPr>
        <p:sp>
          <p:nvSpPr>
            <p:cNvPr id="55" name="圆角矩形标注 54"/>
            <p:cNvSpPr/>
            <p:nvPr/>
          </p:nvSpPr>
          <p:spPr>
            <a:xfrm>
              <a:off x="395223" y="404813"/>
              <a:ext cx="2663555" cy="2087562"/>
            </a:xfrm>
            <a:prstGeom prst="wedgeRoundRectCallout">
              <a:avLst/>
            </a:prstGeom>
            <a:solidFill>
              <a:srgbClr val="EAB200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itchFamily="2" charset="-122"/>
              </a:endParaRPr>
            </a:p>
          </p:txBody>
        </p:sp>
        <p:grpSp>
          <p:nvGrpSpPr>
            <p:cNvPr id="39946" name="同侧圆角矩形 19"/>
            <p:cNvGrpSpPr>
              <a:grpSpLocks/>
            </p:cNvGrpSpPr>
            <p:nvPr/>
          </p:nvGrpSpPr>
          <p:grpSpPr bwMode="auto">
            <a:xfrm>
              <a:off x="781053" y="515938"/>
              <a:ext cx="1903414" cy="773113"/>
              <a:chOff x="513" y="343"/>
              <a:chExt cx="1199" cy="487"/>
            </a:xfrm>
          </p:grpSpPr>
          <p:pic>
            <p:nvPicPr>
              <p:cNvPr id="39948" name="同侧圆角矩形 19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8" y="387"/>
                <a:ext cx="1124" cy="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9" name="Text Box 5"/>
              <p:cNvSpPr txBox="1">
                <a:spLocks noChangeArrowheads="1"/>
              </p:cNvSpPr>
              <p:nvPr/>
            </p:nvSpPr>
            <p:spPr bwMode="auto">
              <a:xfrm>
                <a:off x="513" y="343"/>
                <a:ext cx="1124" cy="4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600" b="1" cap="all" dirty="0">
                    <a:ln w="9000" cmpd="sng">
                      <a:solidFill>
                        <a:schemeClr val="accent4">
                          <a:shade val="50000"/>
                          <a:satMod val="120000"/>
                        </a:schemeClr>
                      </a:solidFill>
                      <a:prstDash val="solid"/>
                    </a:ln>
                    <a:latin typeface="Calibri" pitchFamily="34" charset="0"/>
                    <a:ea typeface="微软雅黑" pitchFamily="34" charset="-122"/>
                    <a:cs typeface="Calibri" pitchFamily="34" charset="0"/>
                  </a:rPr>
                  <a:t>2</a:t>
                </a:r>
                <a:endParaRPr lang="zh-CN" altLang="en-US" sz="3600" b="1" cap="all" dirty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latin typeface="Calibri" pitchFamily="34" charset="0"/>
                  <a:ea typeface="微软雅黑" pitchFamily="34" charset="-122"/>
                  <a:cs typeface="Calibri" pitchFamily="34" charset="0"/>
                </a:endParaRPr>
              </a:p>
            </p:txBody>
          </p:sp>
        </p:grpSp>
        <p:sp>
          <p:nvSpPr>
            <p:cNvPr id="39947" name="TextBox 20"/>
            <p:cNvSpPr txBox="1">
              <a:spLocks noChangeArrowheads="1"/>
            </p:cNvSpPr>
            <p:nvPr/>
          </p:nvSpPr>
          <p:spPr bwMode="auto">
            <a:xfrm>
              <a:off x="490981" y="1487927"/>
              <a:ext cx="2855821" cy="6189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000" b="1" dirty="0" smtClean="0">
                  <a:solidFill>
                    <a:schemeClr val="bg1"/>
                  </a:solidFill>
                  <a:latin typeface="Constantia" pitchFamily="18" charset="0"/>
                </a:rPr>
                <a:t>网页端</a:t>
              </a:r>
              <a:endParaRPr lang="zh-CN" altLang="en-US" sz="2000" b="1" dirty="0">
                <a:latin typeface="Constantia" pitchFamily="18" charset="0"/>
              </a:endParaRPr>
            </a:p>
          </p:txBody>
        </p:sp>
      </p:grp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15" y="2081292"/>
            <a:ext cx="6437769" cy="372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34" name="Group 43"/>
          <p:cNvGrpSpPr>
            <a:grpSpLocks/>
          </p:cNvGrpSpPr>
          <p:nvPr/>
        </p:nvGrpSpPr>
        <p:grpSpPr bwMode="auto">
          <a:xfrm>
            <a:off x="11577638" y="5807075"/>
            <a:ext cx="752475" cy="627063"/>
            <a:chOff x="0" y="0"/>
            <a:chExt cx="1695789" cy="1508048"/>
          </a:xfrm>
        </p:grpSpPr>
        <p:sp>
          <p:nvSpPr>
            <p:cNvPr id="44046" name="圆角矩形 44"/>
            <p:cNvSpPr>
              <a:spLocks/>
            </p:cNvSpPr>
            <p:nvPr/>
          </p:nvSpPr>
          <p:spPr bwMode="auto">
            <a:xfrm>
              <a:off x="76200" y="0"/>
              <a:ext cx="1600200" cy="1447800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9525">
              <a:solidFill>
                <a:srgbClr val="C0000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zh-CN" sz="1500" b="1" i="1">
                <a:solidFill>
                  <a:schemeClr val="accent1"/>
                </a:solidFill>
                <a:sym typeface="Arial" charset="0"/>
              </a:endParaRPr>
            </a:p>
          </p:txBody>
        </p:sp>
        <p:pic>
          <p:nvPicPr>
            <p:cNvPr id="44047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774" y="156030"/>
              <a:ext cx="980394" cy="761592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48" name="矩形 47"/>
            <p:cNvSpPr>
              <a:spLocks noChangeArrowheads="1"/>
            </p:cNvSpPr>
            <p:nvPr/>
          </p:nvSpPr>
          <p:spPr bwMode="auto">
            <a:xfrm>
              <a:off x="0" y="990596"/>
              <a:ext cx="1695789" cy="517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8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Arial" charset="0"/>
                </a:rPr>
                <a:t>企业类型</a:t>
              </a:r>
              <a:endParaRPr lang="zh-CN" altLang="en-US"/>
            </a:p>
          </p:txBody>
        </p:sp>
      </p:grpSp>
      <p:sp>
        <p:nvSpPr>
          <p:cNvPr id="48" name="矩形 47"/>
          <p:cNvSpPr/>
          <p:nvPr/>
        </p:nvSpPr>
        <p:spPr>
          <a:xfrm>
            <a:off x="2339752" y="548680"/>
            <a:ext cx="4284035" cy="857256"/>
          </a:xfrm>
          <a:prstGeom prst="rect">
            <a:avLst/>
          </a:prstGeom>
          <a:gradFill>
            <a:gsLst>
              <a:gs pos="77000">
                <a:srgbClr val="2185DF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44036" name="TextBox 53"/>
          <p:cNvSpPr txBox="1">
            <a:spLocks noChangeArrowheads="1"/>
          </p:cNvSpPr>
          <p:nvPr/>
        </p:nvSpPr>
        <p:spPr bwMode="auto">
          <a:xfrm>
            <a:off x="2843213" y="692150"/>
            <a:ext cx="378057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chemeClr val="bg1"/>
                </a:solidFill>
                <a:latin typeface="Verdana" pitchFamily="34" charset="0"/>
              </a:rPr>
              <a:t>  </a:t>
            </a:r>
            <a:r>
              <a:rPr lang="zh-CN" altLang="en-US" sz="3200" b="1" dirty="0" smtClean="0">
                <a:solidFill>
                  <a:schemeClr val="bg1"/>
                </a:solidFill>
                <a:latin typeface="Verdana" pitchFamily="34" charset="0"/>
              </a:rPr>
              <a:t>系统设置与主页</a:t>
            </a:r>
            <a:endParaRPr lang="zh-CN" altLang="en-US" sz="3200" b="1" dirty="0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-142908" y="142852"/>
            <a:ext cx="9501254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44038" name="Picture 12" descr="图片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341438"/>
            <a:ext cx="8485188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7"/>
          <p:cNvGrpSpPr>
            <a:grpSpLocks/>
          </p:cNvGrpSpPr>
          <p:nvPr/>
        </p:nvGrpSpPr>
        <p:grpSpPr bwMode="auto">
          <a:xfrm>
            <a:off x="250825" y="981075"/>
            <a:ext cx="1773238" cy="1349375"/>
            <a:chOff x="395223" y="404813"/>
            <a:chExt cx="2951579" cy="2087562"/>
          </a:xfrm>
        </p:grpSpPr>
        <p:sp>
          <p:nvSpPr>
            <p:cNvPr id="55" name="圆角矩形标注 54"/>
            <p:cNvSpPr/>
            <p:nvPr/>
          </p:nvSpPr>
          <p:spPr>
            <a:xfrm>
              <a:off x="395223" y="404813"/>
              <a:ext cx="2663555" cy="2087562"/>
            </a:xfrm>
            <a:prstGeom prst="wedgeRoundRectCallout">
              <a:avLst/>
            </a:prstGeom>
            <a:solidFill>
              <a:srgbClr val="EAB200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itchFamily="2" charset="-122"/>
              </a:endParaRPr>
            </a:p>
          </p:txBody>
        </p:sp>
        <p:grpSp>
          <p:nvGrpSpPr>
            <p:cNvPr id="44042" name="同侧圆角矩形 19"/>
            <p:cNvGrpSpPr>
              <a:grpSpLocks/>
            </p:cNvGrpSpPr>
            <p:nvPr/>
          </p:nvGrpSpPr>
          <p:grpSpPr bwMode="auto">
            <a:xfrm>
              <a:off x="781053" y="515938"/>
              <a:ext cx="1903414" cy="773113"/>
              <a:chOff x="513" y="343"/>
              <a:chExt cx="1199" cy="487"/>
            </a:xfrm>
          </p:grpSpPr>
          <p:pic>
            <p:nvPicPr>
              <p:cNvPr id="44044" name="同侧圆角矩形 19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8" y="387"/>
                <a:ext cx="1124" cy="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9" name="Text Box 5"/>
              <p:cNvSpPr txBox="1">
                <a:spLocks noChangeArrowheads="1"/>
              </p:cNvSpPr>
              <p:nvPr/>
            </p:nvSpPr>
            <p:spPr bwMode="auto">
              <a:xfrm>
                <a:off x="513" y="343"/>
                <a:ext cx="1124" cy="4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600" b="1" cap="all" dirty="0">
                    <a:ln w="9000" cmpd="sng">
                      <a:solidFill>
                        <a:schemeClr val="accent4">
                          <a:shade val="50000"/>
                          <a:satMod val="120000"/>
                        </a:schemeClr>
                      </a:solidFill>
                      <a:prstDash val="solid"/>
                    </a:ln>
                    <a:latin typeface="Calibri" pitchFamily="34" charset="0"/>
                    <a:ea typeface="微软雅黑" pitchFamily="34" charset="-122"/>
                    <a:cs typeface="Calibri" pitchFamily="34" charset="0"/>
                  </a:rPr>
                  <a:t>2</a:t>
                </a:r>
                <a:endParaRPr lang="zh-CN" altLang="en-US" sz="3600" b="1" cap="all" dirty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latin typeface="Calibri" pitchFamily="34" charset="0"/>
                  <a:ea typeface="微软雅黑" pitchFamily="34" charset="-122"/>
                  <a:cs typeface="Calibri" pitchFamily="34" charset="0"/>
                </a:endParaRPr>
              </a:p>
            </p:txBody>
          </p:sp>
        </p:grpSp>
        <p:sp>
          <p:nvSpPr>
            <p:cNvPr id="44043" name="TextBox 20"/>
            <p:cNvSpPr txBox="1">
              <a:spLocks noChangeArrowheads="1"/>
            </p:cNvSpPr>
            <p:nvPr/>
          </p:nvSpPr>
          <p:spPr bwMode="auto">
            <a:xfrm>
              <a:off x="490981" y="1487927"/>
              <a:ext cx="2855821" cy="6189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000" b="1" dirty="0" smtClean="0">
                  <a:solidFill>
                    <a:schemeClr val="bg1"/>
                  </a:solidFill>
                  <a:latin typeface="Constantia" pitchFamily="18" charset="0"/>
                </a:rPr>
                <a:t>网页</a:t>
              </a:r>
              <a:r>
                <a:rPr lang="zh-CN" altLang="en-US" sz="2000" b="1" dirty="0">
                  <a:solidFill>
                    <a:schemeClr val="bg1"/>
                  </a:solidFill>
                  <a:latin typeface="Constantia" pitchFamily="18" charset="0"/>
                </a:rPr>
                <a:t>端</a:t>
              </a:r>
              <a:endParaRPr lang="zh-CN" altLang="en-US" sz="2000" b="1" dirty="0">
                <a:latin typeface="Constantia" pitchFamily="18" charset="0"/>
              </a:endParaRPr>
            </a:p>
          </p:txBody>
        </p:sp>
      </p:grpSp>
      <p:pic>
        <p:nvPicPr>
          <p:cNvPr id="17" name="图片 16"/>
          <p:cNvPicPr/>
          <p:nvPr/>
        </p:nvPicPr>
        <p:blipFill>
          <a:blip r:embed="rId5"/>
          <a:stretch>
            <a:fillRect/>
          </a:stretch>
        </p:blipFill>
        <p:spPr>
          <a:xfrm>
            <a:off x="2174191" y="1681187"/>
            <a:ext cx="4449596" cy="2421310"/>
          </a:xfrm>
          <a:prstGeom prst="rect">
            <a:avLst/>
          </a:prstGeom>
        </p:spPr>
      </p:pic>
      <p:pic>
        <p:nvPicPr>
          <p:cNvPr id="19" name="图片 18"/>
          <p:cNvPicPr/>
          <p:nvPr/>
        </p:nvPicPr>
        <p:blipFill>
          <a:blip r:embed="rId6"/>
          <a:stretch>
            <a:fillRect/>
          </a:stretch>
        </p:blipFill>
        <p:spPr>
          <a:xfrm>
            <a:off x="2177513" y="4222855"/>
            <a:ext cx="4446274" cy="200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076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Group 43"/>
          <p:cNvGrpSpPr>
            <a:grpSpLocks/>
          </p:cNvGrpSpPr>
          <p:nvPr/>
        </p:nvGrpSpPr>
        <p:grpSpPr bwMode="auto">
          <a:xfrm>
            <a:off x="11577638" y="5807075"/>
            <a:ext cx="752475" cy="627063"/>
            <a:chOff x="0" y="0"/>
            <a:chExt cx="1695789" cy="1508048"/>
          </a:xfrm>
        </p:grpSpPr>
        <p:sp>
          <p:nvSpPr>
            <p:cNvPr id="45070" name="圆角矩形 44"/>
            <p:cNvSpPr>
              <a:spLocks/>
            </p:cNvSpPr>
            <p:nvPr/>
          </p:nvSpPr>
          <p:spPr bwMode="auto">
            <a:xfrm>
              <a:off x="76200" y="0"/>
              <a:ext cx="1600200" cy="1447800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9525">
              <a:solidFill>
                <a:srgbClr val="C0000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zh-CN" sz="1500" b="1" i="1">
                <a:solidFill>
                  <a:schemeClr val="accent1"/>
                </a:solidFill>
                <a:sym typeface="Arial" charset="0"/>
              </a:endParaRPr>
            </a:p>
          </p:txBody>
        </p:sp>
        <p:pic>
          <p:nvPicPr>
            <p:cNvPr id="4507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774" y="156030"/>
              <a:ext cx="980394" cy="761592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072" name="矩形 47"/>
            <p:cNvSpPr>
              <a:spLocks noChangeArrowheads="1"/>
            </p:cNvSpPr>
            <p:nvPr/>
          </p:nvSpPr>
          <p:spPr bwMode="auto">
            <a:xfrm>
              <a:off x="0" y="990596"/>
              <a:ext cx="1695789" cy="517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8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Arial" charset="0"/>
                </a:rPr>
                <a:t>企业类型</a:t>
              </a:r>
              <a:endParaRPr lang="zh-CN" altLang="en-US"/>
            </a:p>
          </p:txBody>
        </p:sp>
      </p:grpSp>
      <p:sp>
        <p:nvSpPr>
          <p:cNvPr id="48" name="矩形 47"/>
          <p:cNvSpPr/>
          <p:nvPr/>
        </p:nvSpPr>
        <p:spPr>
          <a:xfrm>
            <a:off x="2339752" y="548680"/>
            <a:ext cx="4284035" cy="857256"/>
          </a:xfrm>
          <a:prstGeom prst="rect">
            <a:avLst/>
          </a:prstGeom>
          <a:gradFill>
            <a:gsLst>
              <a:gs pos="77000">
                <a:srgbClr val="2185DF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45060" name="TextBox 53"/>
          <p:cNvSpPr txBox="1">
            <a:spLocks noChangeArrowheads="1"/>
          </p:cNvSpPr>
          <p:nvPr/>
        </p:nvSpPr>
        <p:spPr bwMode="auto">
          <a:xfrm>
            <a:off x="2843213" y="692150"/>
            <a:ext cx="32416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chemeClr val="bg1"/>
                </a:solidFill>
                <a:latin typeface="Verdana" pitchFamily="34" charset="0"/>
              </a:rPr>
              <a:t>  </a:t>
            </a:r>
            <a:r>
              <a:rPr lang="zh-CN" altLang="en-US" sz="3200" b="1" dirty="0" smtClean="0">
                <a:solidFill>
                  <a:schemeClr val="bg1"/>
                </a:solidFill>
                <a:latin typeface="Verdana" pitchFamily="34" charset="0"/>
              </a:rPr>
              <a:t>数据库后台</a:t>
            </a:r>
            <a:endParaRPr lang="zh-CN" altLang="en-US" sz="3200" b="1" dirty="0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-142908" y="142852"/>
            <a:ext cx="9501254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45062" name="Picture 12" descr="图片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68" y="1381485"/>
            <a:ext cx="8485188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7"/>
          <p:cNvGrpSpPr>
            <a:grpSpLocks/>
          </p:cNvGrpSpPr>
          <p:nvPr/>
        </p:nvGrpSpPr>
        <p:grpSpPr bwMode="auto">
          <a:xfrm>
            <a:off x="308507" y="994088"/>
            <a:ext cx="2088927" cy="1349375"/>
            <a:chOff x="395223" y="404813"/>
            <a:chExt cx="2951579" cy="2087562"/>
          </a:xfrm>
        </p:grpSpPr>
        <p:sp>
          <p:nvSpPr>
            <p:cNvPr id="55" name="圆角矩形标注 54"/>
            <p:cNvSpPr/>
            <p:nvPr/>
          </p:nvSpPr>
          <p:spPr>
            <a:xfrm>
              <a:off x="395223" y="404813"/>
              <a:ext cx="2663555" cy="2087562"/>
            </a:xfrm>
            <a:prstGeom prst="wedgeRoundRectCallout">
              <a:avLst/>
            </a:prstGeom>
            <a:solidFill>
              <a:srgbClr val="EAB200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itchFamily="2" charset="-122"/>
              </a:endParaRPr>
            </a:p>
          </p:txBody>
        </p:sp>
        <p:grpSp>
          <p:nvGrpSpPr>
            <p:cNvPr id="45066" name="同侧圆角矩形 19"/>
            <p:cNvGrpSpPr>
              <a:grpSpLocks/>
            </p:cNvGrpSpPr>
            <p:nvPr/>
          </p:nvGrpSpPr>
          <p:grpSpPr bwMode="auto">
            <a:xfrm>
              <a:off x="781053" y="515938"/>
              <a:ext cx="1903414" cy="773113"/>
              <a:chOff x="513" y="343"/>
              <a:chExt cx="1199" cy="487"/>
            </a:xfrm>
          </p:grpSpPr>
          <p:pic>
            <p:nvPicPr>
              <p:cNvPr id="45068" name="同侧圆角矩形 19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8" y="387"/>
                <a:ext cx="1124" cy="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9" name="Text Box 5"/>
              <p:cNvSpPr txBox="1">
                <a:spLocks noChangeArrowheads="1"/>
              </p:cNvSpPr>
              <p:nvPr/>
            </p:nvSpPr>
            <p:spPr bwMode="auto">
              <a:xfrm>
                <a:off x="513" y="343"/>
                <a:ext cx="1124" cy="4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600" b="1" cap="all" dirty="0">
                    <a:ln w="9000" cmpd="sng">
                      <a:solidFill>
                        <a:schemeClr val="accent4">
                          <a:shade val="50000"/>
                          <a:satMod val="120000"/>
                        </a:schemeClr>
                      </a:solidFill>
                      <a:prstDash val="solid"/>
                    </a:ln>
                    <a:latin typeface="Calibri" pitchFamily="34" charset="0"/>
                    <a:ea typeface="微软雅黑" pitchFamily="34" charset="-122"/>
                    <a:cs typeface="Calibri" pitchFamily="34" charset="0"/>
                  </a:rPr>
                  <a:t>3</a:t>
                </a:r>
                <a:endParaRPr lang="zh-CN" altLang="en-US" sz="3600" b="1" cap="all" dirty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latin typeface="Calibri" pitchFamily="34" charset="0"/>
                  <a:ea typeface="微软雅黑" pitchFamily="34" charset="-122"/>
                  <a:cs typeface="Calibri" pitchFamily="34" charset="0"/>
                </a:endParaRPr>
              </a:p>
            </p:txBody>
          </p:sp>
        </p:grpSp>
        <p:sp>
          <p:nvSpPr>
            <p:cNvPr id="45067" name="TextBox 20"/>
            <p:cNvSpPr txBox="1">
              <a:spLocks noChangeArrowheads="1"/>
            </p:cNvSpPr>
            <p:nvPr/>
          </p:nvSpPr>
          <p:spPr bwMode="auto">
            <a:xfrm>
              <a:off x="490981" y="1487927"/>
              <a:ext cx="2855821" cy="6189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000" b="1" dirty="0" smtClean="0">
                  <a:solidFill>
                    <a:schemeClr val="bg1"/>
                  </a:solidFill>
                  <a:latin typeface="Constantia" pitchFamily="18" charset="0"/>
                </a:rPr>
                <a:t>数据库服务器</a:t>
              </a:r>
              <a:endParaRPr lang="zh-CN" altLang="en-US" sz="2000" b="1" dirty="0">
                <a:solidFill>
                  <a:schemeClr val="bg1"/>
                </a:solidFill>
                <a:latin typeface="Constantia" pitchFamily="18" charset="0"/>
              </a:endParaRPr>
            </a:p>
          </p:txBody>
        </p:sp>
      </p:grpSp>
      <p:pic>
        <p:nvPicPr>
          <p:cNvPr id="18" name="图片 17"/>
          <p:cNvPicPr/>
          <p:nvPr/>
        </p:nvPicPr>
        <p:blipFill>
          <a:blip r:embed="rId5"/>
          <a:stretch>
            <a:fillRect/>
          </a:stretch>
        </p:blipFill>
        <p:spPr>
          <a:xfrm>
            <a:off x="2698606" y="1446610"/>
            <a:ext cx="4897729" cy="1406326"/>
          </a:xfrm>
          <a:prstGeom prst="rect">
            <a:avLst/>
          </a:prstGeom>
        </p:spPr>
      </p:pic>
      <p:pic>
        <p:nvPicPr>
          <p:cNvPr id="19" name="图片 18"/>
          <p:cNvPicPr/>
          <p:nvPr/>
        </p:nvPicPr>
        <p:blipFill>
          <a:blip r:embed="rId6"/>
          <a:stretch>
            <a:fillRect/>
          </a:stretch>
        </p:blipFill>
        <p:spPr>
          <a:xfrm>
            <a:off x="2654665" y="4929310"/>
            <a:ext cx="5373719" cy="1534795"/>
          </a:xfrm>
          <a:prstGeom prst="rect">
            <a:avLst/>
          </a:prstGeom>
        </p:spPr>
      </p:pic>
      <p:pic>
        <p:nvPicPr>
          <p:cNvPr id="20" name="图片 19"/>
          <p:cNvPicPr/>
          <p:nvPr/>
        </p:nvPicPr>
        <p:blipFill>
          <a:blip r:embed="rId7"/>
          <a:stretch>
            <a:fillRect/>
          </a:stretch>
        </p:blipFill>
        <p:spPr>
          <a:xfrm>
            <a:off x="2685220" y="2996952"/>
            <a:ext cx="5343164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248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Group 43"/>
          <p:cNvGrpSpPr>
            <a:grpSpLocks/>
          </p:cNvGrpSpPr>
          <p:nvPr/>
        </p:nvGrpSpPr>
        <p:grpSpPr bwMode="auto">
          <a:xfrm>
            <a:off x="11577638" y="5807075"/>
            <a:ext cx="752475" cy="627063"/>
            <a:chOff x="0" y="0"/>
            <a:chExt cx="1695789" cy="1508048"/>
          </a:xfrm>
        </p:grpSpPr>
        <p:sp>
          <p:nvSpPr>
            <p:cNvPr id="45070" name="圆角矩形 44"/>
            <p:cNvSpPr>
              <a:spLocks/>
            </p:cNvSpPr>
            <p:nvPr/>
          </p:nvSpPr>
          <p:spPr bwMode="auto">
            <a:xfrm>
              <a:off x="76200" y="0"/>
              <a:ext cx="1600200" cy="1447800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9525">
              <a:solidFill>
                <a:srgbClr val="C0000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zh-CN" sz="1500" b="1" i="1">
                <a:solidFill>
                  <a:schemeClr val="accent1"/>
                </a:solidFill>
                <a:sym typeface="Arial" charset="0"/>
              </a:endParaRPr>
            </a:p>
          </p:txBody>
        </p:sp>
        <p:pic>
          <p:nvPicPr>
            <p:cNvPr id="4507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774" y="156030"/>
              <a:ext cx="980394" cy="761592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072" name="矩形 47"/>
            <p:cNvSpPr>
              <a:spLocks noChangeArrowheads="1"/>
            </p:cNvSpPr>
            <p:nvPr/>
          </p:nvSpPr>
          <p:spPr bwMode="auto">
            <a:xfrm>
              <a:off x="0" y="990596"/>
              <a:ext cx="1695789" cy="517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8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Arial" charset="0"/>
                </a:rPr>
                <a:t>企业类型</a:t>
              </a:r>
              <a:endParaRPr lang="zh-CN" altLang="en-US"/>
            </a:p>
          </p:txBody>
        </p:sp>
      </p:grpSp>
      <p:sp>
        <p:nvSpPr>
          <p:cNvPr id="48" name="矩形 47"/>
          <p:cNvSpPr/>
          <p:nvPr/>
        </p:nvSpPr>
        <p:spPr>
          <a:xfrm>
            <a:off x="2339752" y="548680"/>
            <a:ext cx="4284035" cy="857256"/>
          </a:xfrm>
          <a:prstGeom prst="rect">
            <a:avLst/>
          </a:prstGeom>
          <a:gradFill>
            <a:gsLst>
              <a:gs pos="77000">
                <a:srgbClr val="2185DF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45060" name="TextBox 53"/>
          <p:cNvSpPr txBox="1">
            <a:spLocks noChangeArrowheads="1"/>
          </p:cNvSpPr>
          <p:nvPr/>
        </p:nvSpPr>
        <p:spPr bwMode="auto">
          <a:xfrm>
            <a:off x="2843213" y="692150"/>
            <a:ext cx="32416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chemeClr val="bg1"/>
                </a:solidFill>
                <a:latin typeface="Verdana" pitchFamily="34" charset="0"/>
              </a:rPr>
              <a:t>  </a:t>
            </a:r>
            <a:r>
              <a:rPr lang="zh-CN" altLang="en-US" sz="3200" b="1" dirty="0" smtClean="0">
                <a:solidFill>
                  <a:schemeClr val="bg1"/>
                </a:solidFill>
                <a:latin typeface="Verdana" pitchFamily="34" charset="0"/>
              </a:rPr>
              <a:t>数据库后台</a:t>
            </a:r>
            <a:endParaRPr lang="zh-CN" altLang="en-US" sz="3200" b="1" dirty="0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-142908" y="142852"/>
            <a:ext cx="9501254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45062" name="Picture 12" descr="图片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68" y="1381485"/>
            <a:ext cx="8485188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7"/>
          <p:cNvGrpSpPr>
            <a:grpSpLocks/>
          </p:cNvGrpSpPr>
          <p:nvPr/>
        </p:nvGrpSpPr>
        <p:grpSpPr bwMode="auto">
          <a:xfrm>
            <a:off x="308507" y="994088"/>
            <a:ext cx="2088927" cy="1349375"/>
            <a:chOff x="395223" y="404813"/>
            <a:chExt cx="2951579" cy="2087562"/>
          </a:xfrm>
        </p:grpSpPr>
        <p:sp>
          <p:nvSpPr>
            <p:cNvPr id="55" name="圆角矩形标注 54"/>
            <p:cNvSpPr/>
            <p:nvPr/>
          </p:nvSpPr>
          <p:spPr>
            <a:xfrm>
              <a:off x="395223" y="404813"/>
              <a:ext cx="2663555" cy="2087562"/>
            </a:xfrm>
            <a:prstGeom prst="wedgeRoundRectCallout">
              <a:avLst/>
            </a:prstGeom>
            <a:solidFill>
              <a:srgbClr val="EAB200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itchFamily="2" charset="-122"/>
              </a:endParaRPr>
            </a:p>
          </p:txBody>
        </p:sp>
        <p:grpSp>
          <p:nvGrpSpPr>
            <p:cNvPr id="45066" name="同侧圆角矩形 19"/>
            <p:cNvGrpSpPr>
              <a:grpSpLocks/>
            </p:cNvGrpSpPr>
            <p:nvPr/>
          </p:nvGrpSpPr>
          <p:grpSpPr bwMode="auto">
            <a:xfrm>
              <a:off x="781053" y="515938"/>
              <a:ext cx="1903414" cy="773113"/>
              <a:chOff x="513" y="343"/>
              <a:chExt cx="1199" cy="487"/>
            </a:xfrm>
          </p:grpSpPr>
          <p:pic>
            <p:nvPicPr>
              <p:cNvPr id="45068" name="同侧圆角矩形 19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8" y="387"/>
                <a:ext cx="1124" cy="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9" name="Text Box 5"/>
              <p:cNvSpPr txBox="1">
                <a:spLocks noChangeArrowheads="1"/>
              </p:cNvSpPr>
              <p:nvPr/>
            </p:nvSpPr>
            <p:spPr bwMode="auto">
              <a:xfrm>
                <a:off x="513" y="343"/>
                <a:ext cx="1124" cy="4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600" b="1" cap="all" dirty="0">
                    <a:ln w="9000" cmpd="sng">
                      <a:solidFill>
                        <a:schemeClr val="accent4">
                          <a:shade val="50000"/>
                          <a:satMod val="120000"/>
                        </a:schemeClr>
                      </a:solidFill>
                      <a:prstDash val="solid"/>
                    </a:ln>
                    <a:latin typeface="Calibri" pitchFamily="34" charset="0"/>
                    <a:ea typeface="微软雅黑" pitchFamily="34" charset="-122"/>
                    <a:cs typeface="Calibri" pitchFamily="34" charset="0"/>
                  </a:rPr>
                  <a:t>3</a:t>
                </a:r>
                <a:endParaRPr lang="zh-CN" altLang="en-US" sz="3600" b="1" cap="all" dirty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latin typeface="Calibri" pitchFamily="34" charset="0"/>
                  <a:ea typeface="微软雅黑" pitchFamily="34" charset="-122"/>
                  <a:cs typeface="Calibri" pitchFamily="34" charset="0"/>
                </a:endParaRPr>
              </a:p>
            </p:txBody>
          </p:sp>
        </p:grpSp>
        <p:sp>
          <p:nvSpPr>
            <p:cNvPr id="45067" name="TextBox 20"/>
            <p:cNvSpPr txBox="1">
              <a:spLocks noChangeArrowheads="1"/>
            </p:cNvSpPr>
            <p:nvPr/>
          </p:nvSpPr>
          <p:spPr bwMode="auto">
            <a:xfrm>
              <a:off x="490981" y="1487927"/>
              <a:ext cx="2855821" cy="6189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000" b="1" dirty="0" smtClean="0">
                  <a:solidFill>
                    <a:schemeClr val="bg1"/>
                  </a:solidFill>
                  <a:latin typeface="Constantia" pitchFamily="18" charset="0"/>
                </a:rPr>
                <a:t>数据库服务器</a:t>
              </a:r>
              <a:endParaRPr lang="zh-CN" altLang="en-US" sz="2000" b="1" dirty="0">
                <a:solidFill>
                  <a:schemeClr val="bg1"/>
                </a:solidFill>
                <a:latin typeface="Constantia" pitchFamily="18" charset="0"/>
              </a:endParaRPr>
            </a:p>
          </p:txBody>
        </p:sp>
      </p:grpSp>
      <p:pic>
        <p:nvPicPr>
          <p:cNvPr id="17" name="图片 16"/>
          <p:cNvPicPr/>
          <p:nvPr/>
        </p:nvPicPr>
        <p:blipFill>
          <a:blip r:embed="rId5"/>
          <a:stretch>
            <a:fillRect/>
          </a:stretch>
        </p:blipFill>
        <p:spPr>
          <a:xfrm>
            <a:off x="2210002" y="4149080"/>
            <a:ext cx="6466454" cy="1959000"/>
          </a:xfrm>
          <a:prstGeom prst="rect">
            <a:avLst/>
          </a:prstGeom>
        </p:spPr>
      </p:pic>
      <p:pic>
        <p:nvPicPr>
          <p:cNvPr id="19458" name="Picture 2" descr="C:\Users\zld\AppData\Local\youdao\ynote\images\DA506D590BCD40C09F9E5F3A6A8B9A43\8B3FF30A13974B1BBFCC5D624572376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156" y="1694200"/>
            <a:ext cx="6515100" cy="205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71406" y="260648"/>
            <a:ext cx="9072594" cy="857256"/>
          </a:xfrm>
          <a:prstGeom prst="rect">
            <a:avLst/>
          </a:prstGeom>
          <a:gradFill>
            <a:gsLst>
              <a:gs pos="77000">
                <a:srgbClr val="2185DF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1512" name="TextBox 53"/>
          <p:cNvSpPr txBox="1">
            <a:spLocks noChangeArrowheads="1"/>
          </p:cNvSpPr>
          <p:nvPr/>
        </p:nvSpPr>
        <p:spPr bwMode="auto">
          <a:xfrm>
            <a:off x="-163513" y="461963"/>
            <a:ext cx="32720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chemeClr val="bg1"/>
                </a:solidFill>
                <a:latin typeface="Verdana" pitchFamily="34" charset="0"/>
              </a:rPr>
              <a:t> </a:t>
            </a:r>
            <a:r>
              <a:rPr lang="zh-CN" altLang="en-US" sz="3600" b="1" dirty="0">
                <a:solidFill>
                  <a:schemeClr val="bg1"/>
                </a:solidFill>
                <a:latin typeface="Verdana" pitchFamily="34" charset="0"/>
              </a:rPr>
              <a:t>☞</a:t>
            </a:r>
            <a:r>
              <a:rPr lang="zh-CN" altLang="en-US" sz="3200" b="1" dirty="0">
                <a:solidFill>
                  <a:schemeClr val="bg1"/>
                </a:solidFill>
                <a:latin typeface="Verdana" pitchFamily="34" charset="0"/>
              </a:rPr>
              <a:t>  </a:t>
            </a:r>
            <a:r>
              <a:rPr lang="zh-CN" altLang="en-US" sz="3200" b="1" dirty="0" smtClean="0">
                <a:solidFill>
                  <a:schemeClr val="bg1"/>
                </a:solidFill>
                <a:latin typeface="Verdana" pitchFamily="34" charset="0"/>
              </a:rPr>
              <a:t>四 设计实现</a:t>
            </a:r>
            <a:endParaRPr lang="zh-CN" altLang="en-US" sz="3200" b="1" dirty="0">
              <a:solidFill>
                <a:schemeClr val="bg1"/>
              </a:solidFill>
              <a:latin typeface="Verdana" pitchFamily="34" charset="0"/>
            </a:endParaRPr>
          </a:p>
        </p:txBody>
      </p:sp>
      <p:grpSp>
        <p:nvGrpSpPr>
          <p:cNvPr id="15" name="Group 3"/>
          <p:cNvGrpSpPr>
            <a:grpSpLocks/>
          </p:cNvGrpSpPr>
          <p:nvPr/>
        </p:nvGrpSpPr>
        <p:grpSpPr bwMode="auto">
          <a:xfrm>
            <a:off x="251520" y="2722577"/>
            <a:ext cx="1605763" cy="2716212"/>
            <a:chOff x="0" y="0"/>
            <a:chExt cx="1787857" cy="2715904"/>
          </a:xfrm>
        </p:grpSpPr>
        <p:grpSp>
          <p:nvGrpSpPr>
            <p:cNvPr id="16" name="Group 4"/>
            <p:cNvGrpSpPr>
              <a:grpSpLocks/>
            </p:cNvGrpSpPr>
            <p:nvPr/>
          </p:nvGrpSpPr>
          <p:grpSpPr bwMode="auto">
            <a:xfrm>
              <a:off x="0" y="0"/>
              <a:ext cx="1787857" cy="2715904"/>
              <a:chOff x="0" y="0"/>
              <a:chExt cx="1787857" cy="2715904"/>
            </a:xfrm>
          </p:grpSpPr>
          <p:sp>
            <p:nvSpPr>
              <p:cNvPr id="20" name="圆角矩形 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787857" cy="2715904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76200">
                <a:solidFill>
                  <a:srgbClr val="BFBFBF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圆角矩形 4"/>
              <p:cNvSpPr>
                <a:spLocks noChangeArrowheads="1"/>
              </p:cNvSpPr>
              <p:nvPr/>
            </p:nvSpPr>
            <p:spPr bwMode="auto">
              <a:xfrm>
                <a:off x="81795" y="70964"/>
                <a:ext cx="1624267" cy="923948"/>
              </a:xfrm>
              <a:prstGeom prst="roundRect">
                <a:avLst>
                  <a:gd name="adj" fmla="val 24505"/>
                </a:avLst>
              </a:pr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矩形 5"/>
              <p:cNvSpPr>
                <a:spLocks noChangeArrowheads="1"/>
              </p:cNvSpPr>
              <p:nvPr/>
            </p:nvSpPr>
            <p:spPr bwMode="auto">
              <a:xfrm>
                <a:off x="75063" y="585480"/>
                <a:ext cx="1637732" cy="191478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7" name="TextBox 7"/>
            <p:cNvSpPr txBox="1">
              <a:spLocks noChangeArrowheads="1"/>
            </p:cNvSpPr>
            <p:nvPr/>
          </p:nvSpPr>
          <p:spPr bwMode="auto">
            <a:xfrm>
              <a:off x="143303" y="749253"/>
              <a:ext cx="1501254" cy="646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数据服务器</a:t>
              </a:r>
              <a:endPara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网页服务器</a:t>
              </a:r>
            </a:p>
          </p:txBody>
        </p:sp>
        <p:sp>
          <p:nvSpPr>
            <p:cNvPr id="18" name="TextBox 8"/>
            <p:cNvSpPr txBox="1">
              <a:spLocks noChangeArrowheads="1"/>
            </p:cNvSpPr>
            <p:nvPr/>
          </p:nvSpPr>
          <p:spPr bwMode="auto">
            <a:xfrm>
              <a:off x="131930" y="151026"/>
              <a:ext cx="150125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服务器</a:t>
              </a:r>
              <a:endPara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19" name="TextBox 9"/>
            <p:cNvSpPr txBox="1">
              <a:spLocks noChangeArrowheads="1"/>
            </p:cNvSpPr>
            <p:nvPr/>
          </p:nvSpPr>
          <p:spPr bwMode="auto">
            <a:xfrm>
              <a:off x="134204" y="2159522"/>
              <a:ext cx="150125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BFBFB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1</a:t>
              </a:r>
            </a:p>
          </p:txBody>
        </p:sp>
      </p:grpSp>
      <p:grpSp>
        <p:nvGrpSpPr>
          <p:cNvPr id="23" name="Group 11"/>
          <p:cNvGrpSpPr>
            <a:grpSpLocks/>
          </p:cNvGrpSpPr>
          <p:nvPr/>
        </p:nvGrpSpPr>
        <p:grpSpPr bwMode="auto">
          <a:xfrm>
            <a:off x="1963579" y="2706728"/>
            <a:ext cx="1632881" cy="2716212"/>
            <a:chOff x="0" y="0"/>
            <a:chExt cx="1787857" cy="2715904"/>
          </a:xfrm>
        </p:grpSpPr>
        <p:grpSp>
          <p:nvGrpSpPr>
            <p:cNvPr id="24" name="Group 12"/>
            <p:cNvGrpSpPr>
              <a:grpSpLocks/>
            </p:cNvGrpSpPr>
            <p:nvPr/>
          </p:nvGrpSpPr>
          <p:grpSpPr bwMode="auto">
            <a:xfrm>
              <a:off x="0" y="0"/>
              <a:ext cx="1787857" cy="2715904"/>
              <a:chOff x="0" y="0"/>
              <a:chExt cx="1787857" cy="2715904"/>
            </a:xfrm>
          </p:grpSpPr>
          <p:sp>
            <p:nvSpPr>
              <p:cNvPr id="28" name="圆角矩形 16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787857" cy="2715904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76200">
                <a:solidFill>
                  <a:srgbClr val="BFBFBF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圆角矩形 17"/>
              <p:cNvSpPr>
                <a:spLocks noChangeArrowheads="1"/>
              </p:cNvSpPr>
              <p:nvPr/>
            </p:nvSpPr>
            <p:spPr bwMode="auto">
              <a:xfrm>
                <a:off x="81795" y="70964"/>
                <a:ext cx="1624267" cy="923948"/>
              </a:xfrm>
              <a:prstGeom prst="roundRect">
                <a:avLst>
                  <a:gd name="adj" fmla="val 24505"/>
                </a:avLst>
              </a:prstGeom>
              <a:solidFill>
                <a:srgbClr val="44B0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矩形 18"/>
              <p:cNvSpPr>
                <a:spLocks noChangeArrowheads="1"/>
              </p:cNvSpPr>
              <p:nvPr/>
            </p:nvSpPr>
            <p:spPr bwMode="auto">
              <a:xfrm>
                <a:off x="75063" y="585480"/>
                <a:ext cx="1637732" cy="191478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5" name="TextBox 13"/>
            <p:cNvSpPr txBox="1">
              <a:spLocks noChangeArrowheads="1"/>
            </p:cNvSpPr>
            <p:nvPr/>
          </p:nvSpPr>
          <p:spPr bwMode="auto">
            <a:xfrm>
              <a:off x="143303" y="749253"/>
              <a:ext cx="1501254" cy="369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Sqlite3.0</a:t>
              </a: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26" name="TextBox 14"/>
            <p:cNvSpPr txBox="1">
              <a:spLocks noChangeArrowheads="1"/>
            </p:cNvSpPr>
            <p:nvPr/>
          </p:nvSpPr>
          <p:spPr bwMode="auto">
            <a:xfrm>
              <a:off x="131930" y="151026"/>
              <a:ext cx="150125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数据库</a:t>
              </a:r>
              <a:endPara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27" name="TextBox 15"/>
            <p:cNvSpPr txBox="1">
              <a:spLocks noChangeArrowheads="1"/>
            </p:cNvSpPr>
            <p:nvPr/>
          </p:nvSpPr>
          <p:spPr bwMode="auto">
            <a:xfrm>
              <a:off x="134204" y="2159522"/>
              <a:ext cx="150125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BFBFB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2</a:t>
              </a:r>
            </a:p>
          </p:txBody>
        </p:sp>
      </p:grpSp>
      <p:grpSp>
        <p:nvGrpSpPr>
          <p:cNvPr id="31" name="Group 19"/>
          <p:cNvGrpSpPr>
            <a:grpSpLocks/>
          </p:cNvGrpSpPr>
          <p:nvPr/>
        </p:nvGrpSpPr>
        <p:grpSpPr bwMode="auto">
          <a:xfrm>
            <a:off x="3733696" y="2722577"/>
            <a:ext cx="1702400" cy="2716212"/>
            <a:chOff x="0" y="20090"/>
            <a:chExt cx="1787857" cy="2715904"/>
          </a:xfrm>
        </p:grpSpPr>
        <p:grpSp>
          <p:nvGrpSpPr>
            <p:cNvPr id="32" name="Group 20"/>
            <p:cNvGrpSpPr>
              <a:grpSpLocks/>
            </p:cNvGrpSpPr>
            <p:nvPr/>
          </p:nvGrpSpPr>
          <p:grpSpPr bwMode="auto">
            <a:xfrm>
              <a:off x="0" y="20090"/>
              <a:ext cx="1787857" cy="2715904"/>
              <a:chOff x="0" y="20090"/>
              <a:chExt cx="1787857" cy="2715904"/>
            </a:xfrm>
          </p:grpSpPr>
          <p:sp>
            <p:nvSpPr>
              <p:cNvPr id="36" name="圆角矩形 24"/>
              <p:cNvSpPr>
                <a:spLocks noChangeArrowheads="1"/>
              </p:cNvSpPr>
              <p:nvPr/>
            </p:nvSpPr>
            <p:spPr bwMode="auto">
              <a:xfrm>
                <a:off x="0" y="20090"/>
                <a:ext cx="1787857" cy="2715904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76200">
                <a:solidFill>
                  <a:srgbClr val="BFBFBF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圆角矩形 25"/>
              <p:cNvSpPr>
                <a:spLocks noChangeArrowheads="1"/>
              </p:cNvSpPr>
              <p:nvPr/>
            </p:nvSpPr>
            <p:spPr bwMode="auto">
              <a:xfrm>
                <a:off x="81795" y="70964"/>
                <a:ext cx="1624267" cy="923948"/>
              </a:xfrm>
              <a:prstGeom prst="roundRect">
                <a:avLst>
                  <a:gd name="adj" fmla="val 24505"/>
                </a:avLst>
              </a:prstGeom>
              <a:solidFill>
                <a:srgbClr val="FFA9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矩形 26"/>
              <p:cNvSpPr>
                <a:spLocks noChangeArrowheads="1"/>
              </p:cNvSpPr>
              <p:nvPr/>
            </p:nvSpPr>
            <p:spPr bwMode="auto">
              <a:xfrm>
                <a:off x="75063" y="585480"/>
                <a:ext cx="1637732" cy="191478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33" name="TextBox 21"/>
            <p:cNvSpPr txBox="1">
              <a:spLocks noChangeArrowheads="1"/>
            </p:cNvSpPr>
            <p:nvPr/>
          </p:nvSpPr>
          <p:spPr bwMode="auto">
            <a:xfrm>
              <a:off x="143303" y="749253"/>
              <a:ext cx="1501254" cy="369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Android</a:t>
              </a:r>
              <a:r>
                <a: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手机</a:t>
              </a:r>
            </a:p>
          </p:txBody>
        </p:sp>
        <p:sp>
          <p:nvSpPr>
            <p:cNvPr id="34" name="TextBox 22"/>
            <p:cNvSpPr txBox="1">
              <a:spLocks noChangeArrowheads="1"/>
            </p:cNvSpPr>
            <p:nvPr/>
          </p:nvSpPr>
          <p:spPr bwMode="auto">
            <a:xfrm>
              <a:off x="131930" y="151026"/>
              <a:ext cx="150125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kern="0" dirty="0" smtClean="0">
                  <a:solidFill>
                    <a:srgbClr val="FFFFFF"/>
                  </a:solidFill>
                </a:rPr>
                <a:t>采集终端</a:t>
              </a:r>
              <a:endPara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35" name="TextBox 23"/>
            <p:cNvSpPr txBox="1">
              <a:spLocks noChangeArrowheads="1"/>
            </p:cNvSpPr>
            <p:nvPr/>
          </p:nvSpPr>
          <p:spPr bwMode="auto">
            <a:xfrm>
              <a:off x="134204" y="2159522"/>
              <a:ext cx="150125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BFBFB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3</a:t>
              </a:r>
            </a:p>
          </p:txBody>
        </p:sp>
      </p:grpSp>
      <p:grpSp>
        <p:nvGrpSpPr>
          <p:cNvPr id="40" name="Group 27"/>
          <p:cNvGrpSpPr>
            <a:grpSpLocks/>
          </p:cNvGrpSpPr>
          <p:nvPr/>
        </p:nvGrpSpPr>
        <p:grpSpPr bwMode="auto">
          <a:xfrm>
            <a:off x="5539555" y="2706728"/>
            <a:ext cx="1632881" cy="2716212"/>
            <a:chOff x="0" y="0"/>
            <a:chExt cx="1787857" cy="2715904"/>
          </a:xfrm>
        </p:grpSpPr>
        <p:grpSp>
          <p:nvGrpSpPr>
            <p:cNvPr id="41" name="Group 28"/>
            <p:cNvGrpSpPr>
              <a:grpSpLocks/>
            </p:cNvGrpSpPr>
            <p:nvPr/>
          </p:nvGrpSpPr>
          <p:grpSpPr bwMode="auto">
            <a:xfrm>
              <a:off x="0" y="0"/>
              <a:ext cx="1787857" cy="2715904"/>
              <a:chOff x="0" y="0"/>
              <a:chExt cx="1787857" cy="2715904"/>
            </a:xfrm>
          </p:grpSpPr>
          <p:sp>
            <p:nvSpPr>
              <p:cNvPr id="45" name="圆角矩形 32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787857" cy="2715904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76200">
                <a:solidFill>
                  <a:srgbClr val="BFBFBF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圆角矩形 33"/>
              <p:cNvSpPr>
                <a:spLocks noChangeArrowheads="1"/>
              </p:cNvSpPr>
              <p:nvPr/>
            </p:nvSpPr>
            <p:spPr bwMode="auto">
              <a:xfrm>
                <a:off x="81795" y="70964"/>
                <a:ext cx="1624267" cy="923948"/>
              </a:xfrm>
              <a:prstGeom prst="roundRect">
                <a:avLst>
                  <a:gd name="adj" fmla="val 24505"/>
                </a:avLst>
              </a:prstGeom>
              <a:solidFill>
                <a:srgbClr val="9ECA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矩形 34"/>
              <p:cNvSpPr>
                <a:spLocks noChangeArrowheads="1"/>
              </p:cNvSpPr>
              <p:nvPr/>
            </p:nvSpPr>
            <p:spPr bwMode="auto">
              <a:xfrm>
                <a:off x="75063" y="585480"/>
                <a:ext cx="1637732" cy="191478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42" name="TextBox 29"/>
            <p:cNvSpPr txBox="1">
              <a:spLocks noChangeArrowheads="1"/>
            </p:cNvSpPr>
            <p:nvPr/>
          </p:nvSpPr>
          <p:spPr bwMode="auto">
            <a:xfrm>
              <a:off x="143303" y="749253"/>
              <a:ext cx="1501254" cy="369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网页</a:t>
              </a:r>
            </a:p>
          </p:txBody>
        </p:sp>
        <p:sp>
          <p:nvSpPr>
            <p:cNvPr id="43" name="TextBox 30"/>
            <p:cNvSpPr txBox="1">
              <a:spLocks noChangeArrowheads="1"/>
            </p:cNvSpPr>
            <p:nvPr/>
          </p:nvSpPr>
          <p:spPr bwMode="auto">
            <a:xfrm>
              <a:off x="131930" y="151026"/>
              <a:ext cx="150125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显示终端</a:t>
              </a:r>
              <a:endPara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44" name="TextBox 31"/>
            <p:cNvSpPr txBox="1">
              <a:spLocks noChangeArrowheads="1"/>
            </p:cNvSpPr>
            <p:nvPr/>
          </p:nvSpPr>
          <p:spPr bwMode="auto">
            <a:xfrm>
              <a:off x="134204" y="2159522"/>
              <a:ext cx="150125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BFBFB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4</a:t>
              </a:r>
            </a:p>
          </p:txBody>
        </p:sp>
      </p:grpSp>
      <p:cxnSp>
        <p:nvCxnSpPr>
          <p:cNvPr id="48" name="直接连接符 36"/>
          <p:cNvCxnSpPr>
            <a:cxnSpLocks noChangeShapeType="1"/>
          </p:cNvCxnSpPr>
          <p:nvPr/>
        </p:nvCxnSpPr>
        <p:spPr bwMode="auto">
          <a:xfrm flipV="1">
            <a:off x="971600" y="2313870"/>
            <a:ext cx="7195318" cy="28575"/>
          </a:xfrm>
          <a:prstGeom prst="line">
            <a:avLst/>
          </a:prstGeom>
          <a:noFill/>
          <a:ln w="76200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" name="直接连接符 37"/>
          <p:cNvCxnSpPr>
            <a:cxnSpLocks noChangeShapeType="1"/>
          </p:cNvCxnSpPr>
          <p:nvPr/>
        </p:nvCxnSpPr>
        <p:spPr bwMode="auto">
          <a:xfrm rot="5400000">
            <a:off x="773162" y="2495641"/>
            <a:ext cx="407988" cy="11112"/>
          </a:xfrm>
          <a:prstGeom prst="line">
            <a:avLst/>
          </a:prstGeom>
          <a:noFill/>
          <a:ln w="76200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直接连接符 45"/>
          <p:cNvCxnSpPr>
            <a:cxnSpLocks noChangeShapeType="1"/>
          </p:cNvCxnSpPr>
          <p:nvPr/>
        </p:nvCxnSpPr>
        <p:spPr bwMode="auto">
          <a:xfrm rot="16200000" flipH="1">
            <a:off x="2602681" y="2538502"/>
            <a:ext cx="411163" cy="19050"/>
          </a:xfrm>
          <a:prstGeom prst="line">
            <a:avLst/>
          </a:prstGeom>
          <a:noFill/>
          <a:ln w="76200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" name="直接连接符 46"/>
          <p:cNvCxnSpPr>
            <a:cxnSpLocks noChangeShapeType="1"/>
          </p:cNvCxnSpPr>
          <p:nvPr/>
        </p:nvCxnSpPr>
        <p:spPr bwMode="auto">
          <a:xfrm flipH="1">
            <a:off x="4526591" y="2328157"/>
            <a:ext cx="10827" cy="374328"/>
          </a:xfrm>
          <a:prstGeom prst="line">
            <a:avLst/>
          </a:prstGeom>
          <a:noFill/>
          <a:ln w="76200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" name="直接连接符 50"/>
          <p:cNvCxnSpPr>
            <a:cxnSpLocks noChangeShapeType="1"/>
          </p:cNvCxnSpPr>
          <p:nvPr/>
        </p:nvCxnSpPr>
        <p:spPr bwMode="auto">
          <a:xfrm rot="16200000" flipH="1">
            <a:off x="6141777" y="2527047"/>
            <a:ext cx="433387" cy="1588"/>
          </a:xfrm>
          <a:prstGeom prst="line">
            <a:avLst/>
          </a:prstGeom>
          <a:noFill/>
          <a:ln w="76200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" name="直接连接符 52"/>
          <p:cNvCxnSpPr>
            <a:cxnSpLocks noChangeShapeType="1"/>
          </p:cNvCxnSpPr>
          <p:nvPr/>
        </p:nvCxnSpPr>
        <p:spPr bwMode="auto">
          <a:xfrm rot="16200000" flipH="1">
            <a:off x="3906179" y="2125751"/>
            <a:ext cx="433388" cy="0"/>
          </a:xfrm>
          <a:prstGeom prst="line">
            <a:avLst/>
          </a:prstGeom>
          <a:noFill/>
          <a:ln w="76200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圆角矩形 53"/>
          <p:cNvSpPr>
            <a:spLocks noChangeArrowheads="1"/>
          </p:cNvSpPr>
          <p:nvPr/>
        </p:nvSpPr>
        <p:spPr bwMode="auto">
          <a:xfrm>
            <a:off x="2073250" y="1296034"/>
            <a:ext cx="4298950" cy="614363"/>
          </a:xfrm>
          <a:prstGeom prst="roundRect">
            <a:avLst>
              <a:gd name="adj" fmla="val 50000"/>
            </a:avLst>
          </a:prstGeom>
          <a:solidFill>
            <a:srgbClr val="FFFFFF">
              <a:alpha val="78822"/>
            </a:srgbClr>
          </a:solidFill>
          <a:ln w="762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按模块划分</a:t>
            </a:r>
          </a:p>
        </p:txBody>
      </p:sp>
      <p:grpSp>
        <p:nvGrpSpPr>
          <p:cNvPr id="55" name="Group 27"/>
          <p:cNvGrpSpPr>
            <a:grpSpLocks/>
          </p:cNvGrpSpPr>
          <p:nvPr/>
        </p:nvGrpSpPr>
        <p:grpSpPr bwMode="auto">
          <a:xfrm>
            <a:off x="7308304" y="2729012"/>
            <a:ext cx="1632881" cy="2716212"/>
            <a:chOff x="0" y="0"/>
            <a:chExt cx="1787857" cy="2715904"/>
          </a:xfrm>
        </p:grpSpPr>
        <p:grpSp>
          <p:nvGrpSpPr>
            <p:cNvPr id="56" name="Group 28"/>
            <p:cNvGrpSpPr>
              <a:grpSpLocks/>
            </p:cNvGrpSpPr>
            <p:nvPr/>
          </p:nvGrpSpPr>
          <p:grpSpPr bwMode="auto">
            <a:xfrm>
              <a:off x="0" y="0"/>
              <a:ext cx="1787857" cy="2715904"/>
              <a:chOff x="0" y="0"/>
              <a:chExt cx="1787857" cy="2715904"/>
            </a:xfrm>
          </p:grpSpPr>
          <p:sp>
            <p:nvSpPr>
              <p:cNvPr id="60" name="圆角矩形 32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787857" cy="2715904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76200">
                <a:solidFill>
                  <a:srgbClr val="BFBFBF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" name="圆角矩形 33"/>
              <p:cNvSpPr>
                <a:spLocks noChangeArrowheads="1"/>
              </p:cNvSpPr>
              <p:nvPr/>
            </p:nvSpPr>
            <p:spPr bwMode="auto">
              <a:xfrm>
                <a:off x="81795" y="70964"/>
                <a:ext cx="1624267" cy="923948"/>
              </a:xfrm>
              <a:prstGeom prst="roundRect">
                <a:avLst>
                  <a:gd name="adj" fmla="val 24505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" name="矩形 34"/>
              <p:cNvSpPr>
                <a:spLocks noChangeArrowheads="1"/>
              </p:cNvSpPr>
              <p:nvPr/>
            </p:nvSpPr>
            <p:spPr bwMode="auto">
              <a:xfrm>
                <a:off x="75063" y="585480"/>
                <a:ext cx="1637732" cy="191478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57" name="TextBox 29"/>
            <p:cNvSpPr txBox="1">
              <a:spLocks noChangeArrowheads="1"/>
            </p:cNvSpPr>
            <p:nvPr/>
          </p:nvSpPr>
          <p:spPr bwMode="auto">
            <a:xfrm>
              <a:off x="143303" y="749253"/>
              <a:ext cx="1501254" cy="369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kern="0" noProof="0" dirty="0" smtClean="0">
                  <a:solidFill>
                    <a:srgbClr val="000000"/>
                  </a:solidFill>
                </a:rPr>
                <a:t>TCP/IP</a:t>
              </a: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58" name="TextBox 30"/>
            <p:cNvSpPr txBox="1">
              <a:spLocks noChangeArrowheads="1"/>
            </p:cNvSpPr>
            <p:nvPr/>
          </p:nvSpPr>
          <p:spPr bwMode="auto">
            <a:xfrm>
              <a:off x="131930" y="151026"/>
              <a:ext cx="150125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网络连接</a:t>
              </a:r>
              <a:endPara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59" name="TextBox 31"/>
            <p:cNvSpPr txBox="1">
              <a:spLocks noChangeArrowheads="1"/>
            </p:cNvSpPr>
            <p:nvPr/>
          </p:nvSpPr>
          <p:spPr bwMode="auto">
            <a:xfrm>
              <a:off x="134204" y="2159522"/>
              <a:ext cx="150125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800" b="1" kern="0" dirty="0">
                  <a:solidFill>
                    <a:srgbClr val="BFBFBF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  <a:endPara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cxnSp>
        <p:nvCxnSpPr>
          <p:cNvPr id="63" name="直接连接符 62"/>
          <p:cNvCxnSpPr>
            <a:cxnSpLocks noChangeShapeType="1"/>
          </p:cNvCxnSpPr>
          <p:nvPr/>
        </p:nvCxnSpPr>
        <p:spPr bwMode="auto">
          <a:xfrm rot="16200000" flipH="1">
            <a:off x="7956501" y="2511524"/>
            <a:ext cx="433387" cy="1588"/>
          </a:xfrm>
          <a:prstGeom prst="line">
            <a:avLst/>
          </a:prstGeom>
          <a:noFill/>
          <a:ln w="76200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1660852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50" descr="water"/>
          <p:cNvPicPr>
            <a:picLocks noChangeAspect="1" noChangeArrowheads="1"/>
          </p:cNvPicPr>
          <p:nvPr/>
        </p:nvPicPr>
        <p:blipFill>
          <a:blip r:embed="rId2"/>
          <a:srcRect l="22409" t="16374" b="27486"/>
          <a:stretch>
            <a:fillRect/>
          </a:stretch>
        </p:blipFill>
        <p:spPr bwMode="gray">
          <a:xfrm rot="786797">
            <a:off x="6629400" y="-381000"/>
            <a:ext cx="2417763" cy="199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" name="组合 18"/>
          <p:cNvGrpSpPr/>
          <p:nvPr/>
        </p:nvGrpSpPr>
        <p:grpSpPr>
          <a:xfrm>
            <a:off x="214282" y="1625668"/>
            <a:ext cx="1500198" cy="940837"/>
            <a:chOff x="323850" y="1916113"/>
            <a:chExt cx="1728788" cy="766762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20" name="Rectangle 7"/>
            <p:cNvSpPr>
              <a:spLocks noChangeArrowheads="1"/>
            </p:cNvSpPr>
            <p:nvPr/>
          </p:nvSpPr>
          <p:spPr bwMode="gray">
            <a:xfrm>
              <a:off x="323850" y="1916113"/>
              <a:ext cx="1728788" cy="766762"/>
            </a:xfrm>
            <a:prstGeom prst="rect">
              <a:avLst/>
            </a:prstGeom>
            <a:solidFill>
              <a:schemeClr val="accent2"/>
            </a:solidFill>
            <a:ln w="12700" algn="ctr">
              <a:noFill/>
              <a:prstDash val="dash"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21" name="Rectangle 10">
              <a:hlinkClick r:id="" action="ppaction://noaction"/>
            </p:cNvPr>
            <p:cNvSpPr>
              <a:spLocks noChangeArrowheads="1"/>
            </p:cNvSpPr>
            <p:nvPr/>
          </p:nvSpPr>
          <p:spPr bwMode="white">
            <a:xfrm>
              <a:off x="419895" y="1988499"/>
              <a:ext cx="1385774" cy="52398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zh-CN" altLang="en-US" sz="360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背景</a:t>
              </a:r>
              <a:endParaRPr lang="en-US" altLang="zh-CN" sz="3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252210" y="2938759"/>
            <a:ext cx="1357322" cy="857255"/>
            <a:chOff x="323850" y="3357563"/>
            <a:chExt cx="1728788" cy="766762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74" name="Rectangle 8"/>
            <p:cNvSpPr>
              <a:spLocks noChangeArrowheads="1"/>
            </p:cNvSpPr>
            <p:nvPr/>
          </p:nvSpPr>
          <p:spPr bwMode="gray">
            <a:xfrm>
              <a:off x="323850" y="3357563"/>
              <a:ext cx="1728788" cy="766762"/>
            </a:xfrm>
            <a:prstGeom prst="rect">
              <a:avLst/>
            </a:prstGeom>
            <a:solidFill>
              <a:schemeClr val="hlink"/>
            </a:solidFill>
            <a:ln w="12700" algn="ctr">
              <a:noFill/>
              <a:prstDash val="dash"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5" name="Rectangle 11">
              <a:hlinkClick r:id="" action="ppaction://noaction"/>
            </p:cNvPr>
            <p:cNvSpPr>
              <a:spLocks noChangeArrowheads="1"/>
            </p:cNvSpPr>
            <p:nvPr/>
          </p:nvSpPr>
          <p:spPr bwMode="white">
            <a:xfrm>
              <a:off x="557358" y="3434238"/>
              <a:ext cx="1222313" cy="57230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360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意义</a:t>
              </a:r>
              <a:endParaRPr lang="en-US" altLang="zh-CN" sz="3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979712" y="1714488"/>
            <a:ext cx="69847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 </a:t>
            </a:r>
            <a:r>
              <a:rPr lang="en-US" altLang="zh-CN" b="1" dirty="0" smtClean="0"/>
              <a:t>      </a:t>
            </a:r>
            <a:r>
              <a:rPr lang="zh-CN" altLang="zh-CN" b="1" dirty="0" smtClean="0"/>
              <a:t>质量</a:t>
            </a:r>
            <a:r>
              <a:rPr lang="zh-CN" altLang="zh-CN" b="1" dirty="0"/>
              <a:t>是产品永恒的主题。</a:t>
            </a:r>
            <a:endParaRPr lang="en-US" altLang="zh-CN" b="1" dirty="0"/>
          </a:p>
          <a:p>
            <a:r>
              <a:rPr lang="en-US" altLang="zh-CN" b="1" dirty="0"/>
              <a:t>       </a:t>
            </a:r>
            <a:r>
              <a:rPr lang="zh-CN" altLang="zh-CN" b="1" dirty="0"/>
              <a:t>在现代企业中，能够在市场竞争中得以生存和发展的重要因素是</a:t>
            </a:r>
            <a:r>
              <a:rPr lang="zh-CN" altLang="en-US" b="1" dirty="0"/>
              <a:t>过硬</a:t>
            </a:r>
            <a:r>
              <a:rPr lang="zh-CN" altLang="zh-CN" b="1" dirty="0"/>
              <a:t>产品质量。</a:t>
            </a:r>
            <a:endParaRPr lang="en-US" altLang="zh-CN" b="1" dirty="0"/>
          </a:p>
          <a:p>
            <a:r>
              <a:rPr lang="en-US" altLang="zh-CN" b="1" dirty="0"/>
              <a:t>       </a:t>
            </a:r>
            <a:r>
              <a:rPr lang="zh-CN" altLang="en-US" b="1" dirty="0"/>
              <a:t>传</a:t>
            </a:r>
            <a:r>
              <a:rPr lang="zh-CN" altLang="zh-CN" b="1" dirty="0"/>
              <a:t>统产品质量管理流程中，品管员主要以手工方式</a:t>
            </a:r>
            <a:r>
              <a:rPr lang="zh-CN" altLang="en-US" b="1" dirty="0"/>
              <a:t>记录，周期长且效率低。</a:t>
            </a:r>
            <a:endParaRPr lang="en-US" altLang="zh-CN" b="1" dirty="0"/>
          </a:p>
          <a:p>
            <a:r>
              <a:rPr lang="en-US" altLang="zh-CN" b="1" dirty="0"/>
              <a:t>        </a:t>
            </a:r>
            <a:r>
              <a:rPr lang="zh-CN" altLang="zh-CN" b="1" dirty="0"/>
              <a:t>随着</a:t>
            </a:r>
            <a:r>
              <a:rPr lang="zh-CN" altLang="en-US" b="1" dirty="0"/>
              <a:t>现代科技</a:t>
            </a:r>
            <a:r>
              <a:rPr lang="zh-CN" altLang="zh-CN" b="1" dirty="0"/>
              <a:t>的</a:t>
            </a:r>
            <a:r>
              <a:rPr lang="zh-CN" altLang="en-US" b="1" dirty="0"/>
              <a:t>发展</a:t>
            </a:r>
            <a:r>
              <a:rPr lang="zh-CN" altLang="zh-CN" b="1" dirty="0"/>
              <a:t>，企业向智能型、管理型的现代化企业发展</a:t>
            </a:r>
            <a:r>
              <a:rPr lang="zh-CN" altLang="en-US" b="1" dirty="0"/>
              <a:t>，由此</a:t>
            </a:r>
            <a:r>
              <a:rPr lang="zh-CN" altLang="zh-CN" b="1" dirty="0"/>
              <a:t>计算机辅助质量系统</a:t>
            </a:r>
            <a:r>
              <a:rPr lang="zh-CN" altLang="en-US" b="1" dirty="0"/>
              <a:t>也被引入</a:t>
            </a:r>
            <a:r>
              <a:rPr lang="zh-CN" altLang="zh-CN" b="1" dirty="0"/>
              <a:t>传统品质管理过程</a:t>
            </a:r>
            <a:r>
              <a:rPr lang="zh-CN" altLang="en-US" b="1" dirty="0"/>
              <a:t>。</a:t>
            </a:r>
            <a:endParaRPr lang="en-US" altLang="zh-CN" b="1" dirty="0"/>
          </a:p>
          <a:p>
            <a:r>
              <a:rPr lang="en-US" altLang="zh-CN" b="1" dirty="0"/>
              <a:t>        </a:t>
            </a:r>
            <a:r>
              <a:rPr lang="zh-CN" altLang="en-US" b="1" dirty="0"/>
              <a:t>然而，许多生产车间借助计算机终端采集质量数据比较不方便。</a:t>
            </a:r>
            <a:r>
              <a:rPr lang="zh-CN" altLang="en-US" b="1" dirty="0">
                <a:solidFill>
                  <a:srgbClr val="FF0000"/>
                </a:solidFill>
              </a:rPr>
              <a:t>借助手机终端采集数据就应用而生了</a:t>
            </a:r>
            <a:r>
              <a:rPr lang="en-US" altLang="zh-CN" b="1" dirty="0" smtClean="0">
                <a:solidFill>
                  <a:srgbClr val="FF0000"/>
                </a:solidFill>
              </a:rPr>
              <a:t>……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8922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4"/>
          <p:cNvGrpSpPr>
            <a:grpSpLocks/>
          </p:cNvGrpSpPr>
          <p:nvPr/>
        </p:nvGrpSpPr>
        <p:grpSpPr bwMode="auto">
          <a:xfrm>
            <a:off x="7336599" y="167467"/>
            <a:ext cx="1790898" cy="461963"/>
            <a:chOff x="177808" y="23482"/>
            <a:chExt cx="2366364" cy="383907"/>
          </a:xfrm>
        </p:grpSpPr>
        <p:sp>
          <p:nvSpPr>
            <p:cNvPr id="55" name="TextBox 5"/>
            <p:cNvSpPr>
              <a:spLocks noChangeArrowheads="1"/>
            </p:cNvSpPr>
            <p:nvPr/>
          </p:nvSpPr>
          <p:spPr bwMode="auto">
            <a:xfrm>
              <a:off x="177808" y="23482"/>
              <a:ext cx="2329859" cy="383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</a:rPr>
                <a:t>流程图</a:t>
              </a:r>
              <a:endParaRPr lang="zh-CN" altLang="zh-CN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56" name="直接连接符 76"/>
            <p:cNvSpPr>
              <a:spLocks noChangeShapeType="1"/>
            </p:cNvSpPr>
            <p:nvPr/>
          </p:nvSpPr>
          <p:spPr bwMode="auto">
            <a:xfrm flipH="1">
              <a:off x="891583" y="368300"/>
              <a:ext cx="1440000" cy="1"/>
            </a:xfrm>
            <a:prstGeom prst="line">
              <a:avLst/>
            </a:prstGeom>
            <a:noFill/>
            <a:ln w="9525">
              <a:solidFill>
                <a:srgbClr val="4BACC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Rectangle 7"/>
            <p:cNvSpPr>
              <a:spLocks noChangeArrowheads="1"/>
            </p:cNvSpPr>
            <p:nvPr/>
          </p:nvSpPr>
          <p:spPr bwMode="auto">
            <a:xfrm>
              <a:off x="2328272" y="330200"/>
              <a:ext cx="215900" cy="71438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rgbClr val="4BACC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宋体" pitchFamily="2" charset="-122"/>
                <a:sym typeface="宋体" pitchFamily="2" charset="-122"/>
              </a:endParaRPr>
            </a:p>
          </p:txBody>
        </p:sp>
      </p:grpSp>
      <p:pic>
        <p:nvPicPr>
          <p:cNvPr id="58" name="Picture 12" descr="图片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15" y="908720"/>
            <a:ext cx="8485188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9609369"/>
              </p:ext>
            </p:extLst>
          </p:nvPr>
        </p:nvGraphicFramePr>
        <p:xfrm>
          <a:off x="598053" y="1484784"/>
          <a:ext cx="2495550" cy="207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80" name="Visio" r:id="rId4" imgW="2499630" imgH="2078206" progId="Visio.Drawing.11">
                  <p:embed/>
                </p:oleObj>
              </mc:Choice>
              <mc:Fallback>
                <p:oleObj name="Visio" r:id="rId4" imgW="2499630" imgH="207820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053" y="1484784"/>
                        <a:ext cx="2495550" cy="207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5022366"/>
              </p:ext>
            </p:extLst>
          </p:nvPr>
        </p:nvGraphicFramePr>
        <p:xfrm>
          <a:off x="3209759" y="1268760"/>
          <a:ext cx="3314700" cy="431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81" name="Visio" r:id="rId6" imgW="3521654" imgH="4589294" progId="Visio.Drawing.11">
                  <p:embed/>
                </p:oleObj>
              </mc:Choice>
              <mc:Fallback>
                <p:oleObj name="Visio" r:id="rId6" imgW="3521654" imgH="458929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9759" y="1268760"/>
                        <a:ext cx="3314700" cy="431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145115"/>
              </p:ext>
            </p:extLst>
          </p:nvPr>
        </p:nvGraphicFramePr>
        <p:xfrm>
          <a:off x="6372200" y="1268760"/>
          <a:ext cx="2162175" cy="240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82" name="Visio" r:id="rId8" imgW="2159225" imgH="2411109" progId="Visio.Drawing.11">
                  <p:embed/>
                </p:oleObj>
              </mc:Choice>
              <mc:Fallback>
                <p:oleObj name="Visio" r:id="rId8" imgW="2159225" imgH="2411109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00" y="1268760"/>
                        <a:ext cx="2162175" cy="2409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888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339752" y="480092"/>
            <a:ext cx="4284035" cy="857256"/>
          </a:xfrm>
          <a:prstGeom prst="rect">
            <a:avLst/>
          </a:prstGeom>
          <a:gradFill>
            <a:gsLst>
              <a:gs pos="77000">
                <a:srgbClr val="2185DF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r>
              <a:rPr lang="zh-CN" altLang="en-US" sz="3200" b="1" dirty="0" smtClean="0">
                <a:solidFill>
                  <a:prstClr val="white"/>
                </a:solidFill>
                <a:latin typeface="Verdana" pitchFamily="34" charset="0"/>
                <a:ea typeface="宋体" pitchFamily="2" charset="-122"/>
              </a:rPr>
              <a:t>数据库</a:t>
            </a:r>
            <a:r>
              <a:rPr lang="zh-CN" altLang="en-US" sz="3200" b="1" dirty="0">
                <a:solidFill>
                  <a:prstClr val="white"/>
                </a:solidFill>
                <a:latin typeface="Verdana" pitchFamily="34" charset="0"/>
                <a:ea typeface="宋体" pitchFamily="2" charset="-122"/>
              </a:rPr>
              <a:t>设计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grpSp>
        <p:nvGrpSpPr>
          <p:cNvPr id="24" name="组合 23"/>
          <p:cNvGrpSpPr>
            <a:grpSpLocks/>
          </p:cNvGrpSpPr>
          <p:nvPr/>
        </p:nvGrpSpPr>
        <p:grpSpPr bwMode="auto">
          <a:xfrm>
            <a:off x="539552" y="2685436"/>
            <a:ext cx="7342188" cy="944563"/>
            <a:chOff x="1158901" y="4286256"/>
            <a:chExt cx="7342189" cy="944546"/>
          </a:xfrm>
        </p:grpSpPr>
        <p:grpSp>
          <p:nvGrpSpPr>
            <p:cNvPr id="25" name="组合 66"/>
            <p:cNvGrpSpPr>
              <a:grpSpLocks/>
            </p:cNvGrpSpPr>
            <p:nvPr/>
          </p:nvGrpSpPr>
          <p:grpSpPr bwMode="auto">
            <a:xfrm>
              <a:off x="1158901" y="4286256"/>
              <a:ext cx="7342189" cy="944546"/>
              <a:chOff x="1158901" y="4286256"/>
              <a:chExt cx="7342189" cy="944546"/>
            </a:xfrm>
          </p:grpSpPr>
          <p:sp>
            <p:nvSpPr>
              <p:cNvPr id="27" name="AutoShape 10"/>
              <p:cNvSpPr>
                <a:spLocks noChangeArrowheads="1"/>
              </p:cNvSpPr>
              <p:nvPr/>
            </p:nvSpPr>
            <p:spPr bwMode="auto">
              <a:xfrm>
                <a:off x="1158901" y="4286781"/>
                <a:ext cx="7270751" cy="944021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scene3d>
                <a:camera prst="legacyObliqueTop"/>
                <a:lightRig rig="legacyFlat2" dir="b"/>
              </a:scene3d>
              <a:sp3d extrusionH="201600" prstMaterial="legacyMatte">
                <a:bevelT w="13500" h="13500" prst="angle"/>
                <a:bevelB w="13500" h="13500" prst="angle"/>
                <a:extrusionClr>
                  <a:schemeClr val="bg1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zh-CN" altLang="en-US"/>
              </a:p>
            </p:txBody>
          </p:sp>
          <p:sp>
            <p:nvSpPr>
              <p:cNvPr id="28" name="AutoShape 13"/>
              <p:cNvSpPr>
                <a:spLocks noChangeArrowheads="1"/>
              </p:cNvSpPr>
              <p:nvPr/>
            </p:nvSpPr>
            <p:spPr bwMode="auto">
              <a:xfrm>
                <a:off x="1231770" y="4353681"/>
                <a:ext cx="1578838" cy="808736"/>
              </a:xfrm>
              <a:prstGeom prst="roundRect">
                <a:avLst>
                  <a:gd name="adj" fmla="val 16667"/>
                </a:avLst>
              </a:prstGeom>
              <a:solidFill>
                <a:srgbClr val="C0C0C0"/>
              </a:soli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dirty="0"/>
              </a:p>
            </p:txBody>
          </p:sp>
          <p:sp>
            <p:nvSpPr>
              <p:cNvPr id="29" name="Rectangle 22"/>
              <p:cNvSpPr>
                <a:spLocks noChangeArrowheads="1"/>
              </p:cNvSpPr>
              <p:nvPr/>
            </p:nvSpPr>
            <p:spPr bwMode="auto">
              <a:xfrm>
                <a:off x="2885097" y="4286256"/>
                <a:ext cx="5615993" cy="4589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en-US" altLang="ko-KR" dirty="0">
                  <a:solidFill>
                    <a:srgbClr val="9E9E9E"/>
                  </a:solidFill>
                  <a:latin typeface="微软雅黑" pitchFamily="2" charset="-122"/>
                  <a:ea typeface="微软雅黑" pitchFamily="2" charset="-122"/>
                </a:endParaRPr>
              </a:p>
            </p:txBody>
          </p:sp>
        </p:grpSp>
        <p:sp>
          <p:nvSpPr>
            <p:cNvPr id="26" name="WordArt 14"/>
            <p:cNvSpPr>
              <a:spLocks noChangeArrowheads="1" noChangeShapeType="1" noTextEdit="1"/>
            </p:cNvSpPr>
            <p:nvPr/>
          </p:nvSpPr>
          <p:spPr bwMode="auto">
            <a:xfrm>
              <a:off x="1428728" y="4572008"/>
              <a:ext cx="1214446" cy="35719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1760" b="1" kern="10" spc="-45" dirty="0" smtClean="0">
                  <a:ln w="9525">
                    <a:noFill/>
                    <a:round/>
                    <a:headEnd/>
                    <a:tailEnd/>
                  </a:ln>
                  <a:solidFill>
                    <a:srgbClr val="D6A300"/>
                  </a:solidFill>
                  <a:effectLst>
                    <a:outerShdw dist="12700" dir="5400000" algn="ctr" rotWithShape="0">
                      <a:schemeClr val="tx1"/>
                    </a:outerShdw>
                  </a:effectLst>
                  <a:latin typeface="微软雅黑"/>
                  <a:ea typeface="微软雅黑"/>
                </a:rPr>
                <a:t>表格设计</a:t>
              </a:r>
              <a:endParaRPr lang="zh-CN" altLang="en-US" sz="1760" b="1" kern="10" spc="-45" dirty="0">
                <a:ln w="9525">
                  <a:noFill/>
                  <a:round/>
                  <a:headEnd/>
                  <a:tailEnd/>
                </a:ln>
                <a:solidFill>
                  <a:srgbClr val="D6A300"/>
                </a:solidFill>
                <a:effectLst>
                  <a:outerShdw dist="12700" dir="5400000" algn="ctr" rotWithShape="0">
                    <a:schemeClr val="tx1"/>
                  </a:outerShdw>
                </a:effectLst>
                <a:latin typeface="微软雅黑"/>
                <a:ea typeface="微软雅黑"/>
              </a:endParaRPr>
            </a:p>
          </p:txBody>
        </p:sp>
      </p:grpSp>
      <p:grpSp>
        <p:nvGrpSpPr>
          <p:cNvPr id="30" name="组合 29"/>
          <p:cNvGrpSpPr>
            <a:grpSpLocks/>
          </p:cNvGrpSpPr>
          <p:nvPr/>
        </p:nvGrpSpPr>
        <p:grpSpPr bwMode="auto">
          <a:xfrm>
            <a:off x="539552" y="3828436"/>
            <a:ext cx="7270750" cy="1000125"/>
            <a:chOff x="1158901" y="5429264"/>
            <a:chExt cx="7270751" cy="1000132"/>
          </a:xfrm>
        </p:grpSpPr>
        <p:grpSp>
          <p:nvGrpSpPr>
            <p:cNvPr id="31" name="组合 67"/>
            <p:cNvGrpSpPr>
              <a:grpSpLocks/>
            </p:cNvGrpSpPr>
            <p:nvPr/>
          </p:nvGrpSpPr>
          <p:grpSpPr bwMode="auto">
            <a:xfrm>
              <a:off x="1158901" y="5429264"/>
              <a:ext cx="7270751" cy="1000132"/>
              <a:chOff x="1158901" y="4230670"/>
              <a:chExt cx="7270751" cy="1000132"/>
            </a:xfrm>
          </p:grpSpPr>
          <p:sp>
            <p:nvSpPr>
              <p:cNvPr id="33" name="AutoShape 10"/>
              <p:cNvSpPr>
                <a:spLocks noChangeArrowheads="1"/>
              </p:cNvSpPr>
              <p:nvPr/>
            </p:nvSpPr>
            <p:spPr bwMode="auto">
              <a:xfrm>
                <a:off x="1158901" y="4286781"/>
                <a:ext cx="7270751" cy="944021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scene3d>
                <a:camera prst="legacyObliqueTop"/>
                <a:lightRig rig="legacyFlat2" dir="b"/>
              </a:scene3d>
              <a:sp3d extrusionH="201600" prstMaterial="legacyMatte">
                <a:bevelT w="13500" h="13500" prst="angle"/>
                <a:bevelB w="13500" h="13500" prst="angle"/>
                <a:extrusionClr>
                  <a:schemeClr val="bg1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zh-CN" altLang="en-US"/>
              </a:p>
            </p:txBody>
          </p:sp>
          <p:sp>
            <p:nvSpPr>
              <p:cNvPr id="34" name="AutoShape 13"/>
              <p:cNvSpPr>
                <a:spLocks noChangeArrowheads="1"/>
              </p:cNvSpPr>
              <p:nvPr/>
            </p:nvSpPr>
            <p:spPr bwMode="auto">
              <a:xfrm>
                <a:off x="1231770" y="4353681"/>
                <a:ext cx="1578838" cy="808736"/>
              </a:xfrm>
              <a:prstGeom prst="roundRect">
                <a:avLst>
                  <a:gd name="adj" fmla="val 16667"/>
                </a:avLst>
              </a:prstGeom>
              <a:solidFill>
                <a:srgbClr val="C0C0C0"/>
              </a:soli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" name="Rectangle 22"/>
              <p:cNvSpPr>
                <a:spLocks noChangeArrowheads="1"/>
              </p:cNvSpPr>
              <p:nvPr/>
            </p:nvSpPr>
            <p:spPr bwMode="auto">
              <a:xfrm>
                <a:off x="2885097" y="4230670"/>
                <a:ext cx="5471685" cy="4589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zh-CN" altLang="en-US" dirty="0">
                  <a:latin typeface="微软雅黑" pitchFamily="2" charset="-122"/>
                  <a:ea typeface="微软雅黑" pitchFamily="2" charset="-122"/>
                </a:endParaRPr>
              </a:p>
            </p:txBody>
          </p:sp>
        </p:grpSp>
        <p:sp>
          <p:nvSpPr>
            <p:cNvPr id="32" name="WordArt 14"/>
            <p:cNvSpPr>
              <a:spLocks noChangeArrowheads="1" noChangeShapeType="1" noTextEdit="1"/>
            </p:cNvSpPr>
            <p:nvPr/>
          </p:nvSpPr>
          <p:spPr bwMode="auto">
            <a:xfrm>
              <a:off x="1428728" y="5715016"/>
              <a:ext cx="1214446" cy="35719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1760" b="1" kern="10" spc="-45" dirty="0" smtClean="0">
                  <a:ln w="9525">
                    <a:noFill/>
                    <a:round/>
                    <a:headEnd/>
                    <a:tailEnd/>
                  </a:ln>
                  <a:solidFill>
                    <a:srgbClr val="D6A300"/>
                  </a:solidFill>
                  <a:effectLst>
                    <a:outerShdw dist="12700" dir="5400000" algn="ctr" rotWithShape="0">
                      <a:schemeClr val="tx1"/>
                    </a:outerShdw>
                  </a:effectLst>
                  <a:latin typeface="微软雅黑"/>
                  <a:ea typeface="微软雅黑"/>
                </a:rPr>
                <a:t>环境配置</a:t>
              </a:r>
              <a:endParaRPr lang="zh-CN" altLang="en-US" sz="1760" b="1" kern="10" spc="-45" dirty="0">
                <a:ln w="9525">
                  <a:noFill/>
                  <a:round/>
                  <a:headEnd/>
                  <a:tailEnd/>
                </a:ln>
                <a:solidFill>
                  <a:srgbClr val="D6A300"/>
                </a:solidFill>
                <a:effectLst>
                  <a:outerShdw dist="12700" dir="5400000" algn="ctr" rotWithShape="0">
                    <a:schemeClr val="tx1"/>
                  </a:outerShdw>
                </a:effectLst>
                <a:latin typeface="微软雅黑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452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2" descr="图片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1700808"/>
            <a:ext cx="8485187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接连接符 5"/>
          <p:cNvCxnSpPr/>
          <p:nvPr/>
        </p:nvCxnSpPr>
        <p:spPr>
          <a:xfrm rot="5400000">
            <a:off x="2101850" y="1601788"/>
            <a:ext cx="136842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-142908" y="142852"/>
            <a:ext cx="9501254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339752" y="548680"/>
            <a:ext cx="4284035" cy="857256"/>
          </a:xfrm>
          <a:prstGeom prst="rect">
            <a:avLst/>
          </a:prstGeom>
          <a:gradFill>
            <a:gsLst>
              <a:gs pos="77000">
                <a:srgbClr val="2185DF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9708" name="TextBox 53"/>
          <p:cNvSpPr txBox="1">
            <a:spLocks noChangeArrowheads="1"/>
          </p:cNvSpPr>
          <p:nvPr/>
        </p:nvSpPr>
        <p:spPr bwMode="auto">
          <a:xfrm>
            <a:off x="2843213" y="692150"/>
            <a:ext cx="36734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 dirty="0" smtClean="0">
                <a:solidFill>
                  <a:schemeClr val="bg1"/>
                </a:solidFill>
                <a:latin typeface="Verdana" pitchFamily="34" charset="0"/>
              </a:rPr>
              <a:t>数据库</a:t>
            </a:r>
            <a:r>
              <a:rPr lang="zh-CN" altLang="en-US" sz="3200" b="1" dirty="0">
                <a:solidFill>
                  <a:schemeClr val="bg1"/>
                </a:solidFill>
                <a:latin typeface="Verdana" pitchFamily="34" charset="0"/>
              </a:rPr>
              <a:t>设计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550951"/>
              </p:ext>
            </p:extLst>
          </p:nvPr>
        </p:nvGraphicFramePr>
        <p:xfrm>
          <a:off x="2393950" y="2300734"/>
          <a:ext cx="4572000" cy="2016125"/>
        </p:xfrm>
        <a:graphic>
          <a:graphicData uri="http://schemas.openxmlformats.org/drawingml/2006/table">
            <a:tbl>
              <a:tblPr/>
              <a:tblGrid>
                <a:gridCol w="1418831"/>
                <a:gridCol w="723699"/>
                <a:gridCol w="899545"/>
                <a:gridCol w="1529925"/>
              </a:tblGrid>
              <a:tr h="2857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1" kern="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列名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数据类型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可否为空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描述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employeeNo</a:t>
                      </a:r>
                      <a:r>
                        <a:rPr lang="zh-CN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（</a:t>
                      </a: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PK</a:t>
                      </a:r>
                      <a:r>
                        <a:rPr lang="zh-CN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）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integer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Not  NULL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员工号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name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text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Not  NULL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员工姓名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16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pwd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text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Not  NULL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密码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position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text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Not  NULL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职位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plantNo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integer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Not  NULL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车间号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workTypeNo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integer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Not  NULL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工种号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9" name="表格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720610"/>
              </p:ext>
            </p:extLst>
          </p:nvPr>
        </p:nvGraphicFramePr>
        <p:xfrm>
          <a:off x="2393950" y="4887873"/>
          <a:ext cx="4572000" cy="655320"/>
        </p:xfrm>
        <a:graphic>
          <a:graphicData uri="http://schemas.openxmlformats.org/drawingml/2006/table">
            <a:tbl>
              <a:tblPr/>
              <a:tblGrid>
                <a:gridCol w="1418831"/>
                <a:gridCol w="723699"/>
                <a:gridCol w="899545"/>
                <a:gridCol w="1529925"/>
              </a:tblGrid>
              <a:tr h="2476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1" kern="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列名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数据类型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可否为空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780"/>
                        </a:spcBef>
                        <a:spcAft>
                          <a:spcPts val="780"/>
                        </a:spcAft>
                      </a:pPr>
                      <a:r>
                        <a:rPr lang="zh-CN" sz="1050" b="1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说明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positionNo</a:t>
                      </a:r>
                      <a:r>
                        <a:rPr lang="zh-CN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（</a:t>
                      </a: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PK</a:t>
                      </a:r>
                      <a:r>
                        <a:rPr lang="zh-CN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）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integer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Not  NULL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职位号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445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positionName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text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Not  NULL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职位名称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829013"/>
      </p:ext>
    </p:ext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2" descr="图片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1700808"/>
            <a:ext cx="8485187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接连接符 5"/>
          <p:cNvCxnSpPr/>
          <p:nvPr/>
        </p:nvCxnSpPr>
        <p:spPr>
          <a:xfrm rot="5400000">
            <a:off x="2101850" y="1601788"/>
            <a:ext cx="136842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-142908" y="142852"/>
            <a:ext cx="9501254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339752" y="548680"/>
            <a:ext cx="4284035" cy="857256"/>
          </a:xfrm>
          <a:prstGeom prst="rect">
            <a:avLst/>
          </a:prstGeom>
          <a:gradFill>
            <a:gsLst>
              <a:gs pos="77000">
                <a:srgbClr val="2185DF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9708" name="TextBox 53"/>
          <p:cNvSpPr txBox="1">
            <a:spLocks noChangeArrowheads="1"/>
          </p:cNvSpPr>
          <p:nvPr/>
        </p:nvSpPr>
        <p:spPr bwMode="auto">
          <a:xfrm>
            <a:off x="2843213" y="692150"/>
            <a:ext cx="36734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 dirty="0" smtClean="0">
                <a:solidFill>
                  <a:schemeClr val="bg1"/>
                </a:solidFill>
                <a:latin typeface="Verdana" pitchFamily="34" charset="0"/>
              </a:rPr>
              <a:t>数据库</a:t>
            </a:r>
            <a:r>
              <a:rPr lang="zh-CN" altLang="en-US" sz="3200" b="1" dirty="0">
                <a:solidFill>
                  <a:schemeClr val="bg1"/>
                </a:solidFill>
                <a:latin typeface="Verdana" pitchFamily="34" charset="0"/>
              </a:rPr>
              <a:t>设计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246558"/>
              </p:ext>
            </p:extLst>
          </p:nvPr>
        </p:nvGraphicFramePr>
        <p:xfrm>
          <a:off x="2311363" y="2315170"/>
          <a:ext cx="4572000" cy="2286000"/>
        </p:xfrm>
        <a:graphic>
          <a:graphicData uri="http://schemas.openxmlformats.org/drawingml/2006/table">
            <a:tbl>
              <a:tblPr/>
              <a:tblGrid>
                <a:gridCol w="1418831"/>
                <a:gridCol w="723699"/>
                <a:gridCol w="899545"/>
                <a:gridCol w="1529925"/>
              </a:tblGrid>
              <a:tr h="2857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1" kern="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列名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1" kern="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数据</a:t>
                      </a:r>
                      <a:r>
                        <a:rPr lang="en-US" sz="1050" b="1" kern="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 </a:t>
                      </a:r>
                      <a:r>
                        <a:rPr lang="zh-CN" sz="1050" b="1" kern="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类型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可否为空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描述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classNo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integer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Not  NULL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班次表号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qmEmployeeNo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integer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Not  NULL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品管员号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beginTime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text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Not  NULL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开始时间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endTime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text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Not  NULL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结束时间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classRange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text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Not  NULL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班次</a:t>
                      </a:r>
                      <a:r>
                        <a:rPr lang="zh-CN" sz="1050" kern="10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zh-CN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早</a:t>
                      </a: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/</a:t>
                      </a:r>
                      <a:r>
                        <a:rPr lang="zh-CN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中</a:t>
                      </a: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/</a:t>
                      </a:r>
                      <a:r>
                        <a:rPr lang="zh-CN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晚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plantNo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integer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Not  NULL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车间号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crStatus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text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Not  NULL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班次状态：是否下班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6163784"/>
      </p:ext>
    </p:ext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2" descr="图片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341438"/>
            <a:ext cx="8485188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接连接符 5"/>
          <p:cNvCxnSpPr/>
          <p:nvPr/>
        </p:nvCxnSpPr>
        <p:spPr>
          <a:xfrm rot="5400000">
            <a:off x="2101850" y="1601788"/>
            <a:ext cx="136842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-142908" y="142852"/>
            <a:ext cx="9501254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339752" y="548680"/>
            <a:ext cx="4284035" cy="857256"/>
          </a:xfrm>
          <a:prstGeom prst="rect">
            <a:avLst/>
          </a:prstGeom>
          <a:gradFill>
            <a:gsLst>
              <a:gs pos="77000">
                <a:srgbClr val="2185DF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0726" name="TextBox 53"/>
          <p:cNvSpPr txBox="1">
            <a:spLocks noChangeArrowheads="1"/>
          </p:cNvSpPr>
          <p:nvPr/>
        </p:nvSpPr>
        <p:spPr bwMode="auto">
          <a:xfrm>
            <a:off x="2843213" y="692150"/>
            <a:ext cx="36734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 dirty="0" smtClean="0">
                <a:solidFill>
                  <a:schemeClr val="bg1"/>
                </a:solidFill>
                <a:latin typeface="Verdana" pitchFamily="34" charset="0"/>
              </a:rPr>
              <a:t>数据库</a:t>
            </a:r>
            <a:r>
              <a:rPr lang="zh-CN" altLang="en-US" sz="3200" b="1" dirty="0">
                <a:solidFill>
                  <a:schemeClr val="bg1"/>
                </a:solidFill>
                <a:latin typeface="Verdana" pitchFamily="34" charset="0"/>
              </a:rPr>
              <a:t>设计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556582"/>
              </p:ext>
            </p:extLst>
          </p:nvPr>
        </p:nvGraphicFramePr>
        <p:xfrm>
          <a:off x="2285999" y="2109976"/>
          <a:ext cx="4572001" cy="1158875"/>
        </p:xfrm>
        <a:graphic>
          <a:graphicData uri="http://schemas.openxmlformats.org/drawingml/2006/table">
            <a:tbl>
              <a:tblPr/>
              <a:tblGrid>
                <a:gridCol w="1149354"/>
                <a:gridCol w="900931"/>
                <a:gridCol w="990515"/>
                <a:gridCol w="1531201"/>
              </a:tblGrid>
              <a:tr h="2857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1" kern="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列名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1" kern="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数据类型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可否</a:t>
                      </a:r>
                      <a:r>
                        <a:rPr lang="en-US" sz="1050" b="1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 </a:t>
                      </a:r>
                      <a:r>
                        <a:rPr lang="zh-CN" sz="1050" b="1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为空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描述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qualityNo</a:t>
                      </a:r>
                      <a:r>
                        <a:rPr lang="zh-CN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（</a:t>
                      </a: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PK</a:t>
                      </a:r>
                      <a:r>
                        <a:rPr lang="zh-CN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）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integer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Not  NULL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品质号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drawback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text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Not  NULL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具体缺陷名称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6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workTypeNo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integer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Not  NULL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工种号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288179"/>
              </p:ext>
            </p:extLst>
          </p:nvPr>
        </p:nvGraphicFramePr>
        <p:xfrm>
          <a:off x="2286000" y="3766160"/>
          <a:ext cx="4572000" cy="1463040"/>
        </p:xfrm>
        <a:graphic>
          <a:graphicData uri="http://schemas.openxmlformats.org/drawingml/2006/table">
            <a:tbl>
              <a:tblPr/>
              <a:tblGrid>
                <a:gridCol w="1418831"/>
                <a:gridCol w="723699"/>
                <a:gridCol w="899545"/>
                <a:gridCol w="1529925"/>
              </a:tblGrid>
              <a:tr h="2857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列名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数据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类型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可否为空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780"/>
                        </a:spcBef>
                        <a:spcAft>
                          <a:spcPts val="780"/>
                        </a:spcAft>
                      </a:pPr>
                      <a:r>
                        <a:rPr lang="zh-CN" sz="1050" b="1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描述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classNo</a:t>
                      </a:r>
                      <a:r>
                        <a:rPr lang="zh-CN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（</a:t>
                      </a: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PK</a:t>
                      </a:r>
                      <a:r>
                        <a:rPr lang="zh-CN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）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integer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Not  NULL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班次表号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employeeNo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integer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Not  NULL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被登记的员工号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workTypeNo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integer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Not  NULL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工种号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concreteData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text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Not  NULL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具体数据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2211438"/>
      </p:ext>
    </p:ext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2" descr="图片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341438"/>
            <a:ext cx="8485188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接连接符 5"/>
          <p:cNvCxnSpPr/>
          <p:nvPr/>
        </p:nvCxnSpPr>
        <p:spPr>
          <a:xfrm rot="5400000">
            <a:off x="2101850" y="1601788"/>
            <a:ext cx="136842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-142908" y="142852"/>
            <a:ext cx="9501254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339752" y="548680"/>
            <a:ext cx="4284035" cy="857256"/>
          </a:xfrm>
          <a:prstGeom prst="rect">
            <a:avLst/>
          </a:prstGeom>
          <a:gradFill>
            <a:gsLst>
              <a:gs pos="77000">
                <a:srgbClr val="2185DF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0726" name="TextBox 53"/>
          <p:cNvSpPr txBox="1">
            <a:spLocks noChangeArrowheads="1"/>
          </p:cNvSpPr>
          <p:nvPr/>
        </p:nvSpPr>
        <p:spPr bwMode="auto">
          <a:xfrm>
            <a:off x="2843213" y="692150"/>
            <a:ext cx="36734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 dirty="0" smtClean="0">
                <a:solidFill>
                  <a:schemeClr val="bg1"/>
                </a:solidFill>
                <a:latin typeface="Verdana" pitchFamily="34" charset="0"/>
              </a:rPr>
              <a:t>数据库</a:t>
            </a:r>
            <a:r>
              <a:rPr lang="zh-CN" altLang="en-US" sz="3200" b="1" dirty="0">
                <a:solidFill>
                  <a:schemeClr val="bg1"/>
                </a:solidFill>
                <a:latin typeface="Verdana" pitchFamily="34" charset="0"/>
              </a:rPr>
              <a:t>设计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410975"/>
              </p:ext>
            </p:extLst>
          </p:nvPr>
        </p:nvGraphicFramePr>
        <p:xfrm>
          <a:off x="2051787" y="2035810"/>
          <a:ext cx="4572000" cy="1062990"/>
        </p:xfrm>
        <a:graphic>
          <a:graphicData uri="http://schemas.openxmlformats.org/drawingml/2006/table">
            <a:tbl>
              <a:tblPr/>
              <a:tblGrid>
                <a:gridCol w="1418831"/>
                <a:gridCol w="723699"/>
                <a:gridCol w="899545"/>
                <a:gridCol w="1529925"/>
              </a:tblGrid>
              <a:tr h="2476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1" kern="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列名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数据类型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可否为空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1" kern="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说明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plantNo</a:t>
                      </a:r>
                      <a:r>
                        <a:rPr lang="zh-CN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（</a:t>
                      </a: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PK</a:t>
                      </a:r>
                      <a:r>
                        <a:rPr lang="zh-CN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）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integer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Not  NULL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车间号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445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plantName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text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Not  NULL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车间名称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plantPosition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text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Not  NULL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车间位置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5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managerNo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text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Not  NULL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负责人员工号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433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302000"/>
            <a:ext cx="5273675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212782"/>
              </p:ext>
            </p:extLst>
          </p:nvPr>
        </p:nvGraphicFramePr>
        <p:xfrm>
          <a:off x="2051787" y="4437112"/>
          <a:ext cx="4572000" cy="1310640"/>
        </p:xfrm>
        <a:graphic>
          <a:graphicData uri="http://schemas.openxmlformats.org/drawingml/2006/table">
            <a:tbl>
              <a:tblPr/>
              <a:tblGrid>
                <a:gridCol w="1418831"/>
                <a:gridCol w="723699"/>
                <a:gridCol w="899545"/>
                <a:gridCol w="1529925"/>
              </a:tblGrid>
              <a:tr h="2476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列名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数据类型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可否为空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说明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resNo</a:t>
                      </a:r>
                      <a:r>
                        <a:rPr lang="zh-CN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（</a:t>
                      </a: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PK</a:t>
                      </a:r>
                      <a:r>
                        <a:rPr lang="zh-CN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）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integer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Not  NULL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解决方案号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resMakerNo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integer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Not  NULL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分析员员工号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resText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text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Not  NULL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解决方案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445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positionNo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integer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Not  NULL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可以查看该</a:t>
                      </a:r>
                      <a:r>
                        <a:rPr lang="zh-CN" sz="1050" kern="100" dirty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zh-CN" sz="1050" kern="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解决方案的职位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7373122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数据库配置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395536" y="1884528"/>
            <a:ext cx="2808312" cy="896399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3881993" y="1980240"/>
            <a:ext cx="3282295" cy="944704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950347" y="3390599"/>
            <a:ext cx="2941032" cy="902497"/>
          </a:xfrm>
          <a:prstGeom prst="rect">
            <a:avLst/>
          </a:prstGeom>
        </p:spPr>
      </p:pic>
      <p:pic>
        <p:nvPicPr>
          <p:cNvPr id="6" name="图片 5" descr="C:\Users\zld\AppData\Local\youdao\ynote\images\2C626F8E6EA345F1B145C49385EA061F\clipboard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068960"/>
            <a:ext cx="4320480" cy="1224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6"/>
          <a:stretch>
            <a:fillRect/>
          </a:stretch>
        </p:blipFill>
        <p:spPr>
          <a:xfrm>
            <a:off x="1816417" y="4635266"/>
            <a:ext cx="2995324" cy="99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2" descr="图片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484313"/>
            <a:ext cx="8485188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接连接符 5"/>
          <p:cNvCxnSpPr/>
          <p:nvPr/>
        </p:nvCxnSpPr>
        <p:spPr>
          <a:xfrm rot="5400000">
            <a:off x="2101850" y="1601788"/>
            <a:ext cx="136842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-142908" y="142852"/>
            <a:ext cx="9501254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3059113" y="1916113"/>
            <a:ext cx="1463675" cy="1066800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64000"/>
                </a:schemeClr>
              </a:gs>
              <a:gs pos="4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itchFamily="2" charset="-122"/>
            </a:endParaRPr>
          </a:p>
        </p:txBody>
      </p:sp>
      <p:sp>
        <p:nvSpPr>
          <p:cNvPr id="31807" name="TextBox 19"/>
          <p:cNvSpPr txBox="1">
            <a:spLocks noChangeArrowheads="1"/>
          </p:cNvSpPr>
          <p:nvPr/>
        </p:nvSpPr>
        <p:spPr bwMode="auto">
          <a:xfrm>
            <a:off x="900113" y="3500438"/>
            <a:ext cx="1144587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新建</a:t>
            </a:r>
            <a:r>
              <a:rPr lang="zh-CN" altLang="en-US">
                <a:solidFill>
                  <a:schemeClr val="bg1"/>
                </a:solidFill>
                <a:latin typeface="Constantia" pitchFamily="18" charset="0"/>
              </a:rPr>
              <a:t>班次</a:t>
            </a:r>
          </a:p>
          <a:p>
            <a:pPr algn="ctr" eaLnBrk="1" hangingPunct="1"/>
            <a:r>
              <a:rPr lang="en-US" altLang="zh-CN">
                <a:solidFill>
                  <a:schemeClr val="bg1"/>
                </a:solidFill>
                <a:latin typeface="Constantia" pitchFamily="18" charset="0"/>
              </a:rPr>
              <a:t>/cc</a:t>
            </a:r>
          </a:p>
          <a:p>
            <a:pPr algn="ctr" eaLnBrk="1" hangingPunct="1"/>
            <a:r>
              <a:rPr lang="en-US" altLang="zh-CN">
                <a:solidFill>
                  <a:schemeClr val="bg1"/>
                </a:solidFill>
                <a:latin typeface="Constantia" pitchFamily="18" charset="0"/>
              </a:rPr>
              <a:t>/sc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700338" y="3573463"/>
            <a:ext cx="1349375" cy="915987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下班</a:t>
            </a:r>
          </a:p>
          <a:p>
            <a:pPr algn="ctr" eaLnBrk="1" hangingPunct="1"/>
            <a:r>
              <a:rPr lang="en-US" altLang="zh-CN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/co</a:t>
            </a:r>
          </a:p>
          <a:p>
            <a:pPr algn="ctr" eaLnBrk="1" hangingPunct="1"/>
            <a:r>
              <a:rPr lang="en-US" altLang="zh-CN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/so</a:t>
            </a:r>
            <a:endParaRPr lang="zh-CN" altLang="en-US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339752" y="548680"/>
            <a:ext cx="4284035" cy="857256"/>
          </a:xfrm>
          <a:prstGeom prst="rect">
            <a:avLst/>
          </a:prstGeom>
          <a:gradFill>
            <a:gsLst>
              <a:gs pos="77000">
                <a:srgbClr val="2185DF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1756" name="TextBox 53"/>
          <p:cNvSpPr txBox="1">
            <a:spLocks noChangeArrowheads="1"/>
          </p:cNvSpPr>
          <p:nvPr/>
        </p:nvSpPr>
        <p:spPr bwMode="auto">
          <a:xfrm>
            <a:off x="2843213" y="692150"/>
            <a:ext cx="36734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 dirty="0" smtClean="0">
                <a:solidFill>
                  <a:schemeClr val="bg1"/>
                </a:solidFill>
                <a:latin typeface="Verdana" pitchFamily="34" charset="0"/>
              </a:rPr>
              <a:t>网络</a:t>
            </a:r>
            <a:r>
              <a:rPr lang="zh-CN" altLang="en-US" sz="3200" b="1" dirty="0">
                <a:solidFill>
                  <a:schemeClr val="bg1"/>
                </a:solidFill>
                <a:latin typeface="Verdana" pitchFamily="34" charset="0"/>
              </a:rPr>
              <a:t>连接设计</a:t>
            </a:r>
          </a:p>
          <a:p>
            <a:pPr eaLnBrk="1" hangingPunct="1"/>
            <a:endParaRPr lang="zh-CN" altLang="en-US" sz="3200" b="1" dirty="0">
              <a:solidFill>
                <a:schemeClr val="bg1"/>
              </a:solidFill>
              <a:latin typeface="Verdana" pitchFamily="34" charset="0"/>
            </a:endParaRPr>
          </a:p>
        </p:txBody>
      </p:sp>
      <p:grpSp>
        <p:nvGrpSpPr>
          <p:cNvPr id="31817" name="Group 73"/>
          <p:cNvGrpSpPr>
            <a:grpSpLocks/>
          </p:cNvGrpSpPr>
          <p:nvPr/>
        </p:nvGrpSpPr>
        <p:grpSpPr bwMode="auto">
          <a:xfrm>
            <a:off x="755650" y="5181600"/>
            <a:ext cx="1387475" cy="1108075"/>
            <a:chOff x="476" y="3264"/>
            <a:chExt cx="874" cy="698"/>
          </a:xfrm>
        </p:grpSpPr>
        <p:sp>
          <p:nvSpPr>
            <p:cNvPr id="68" name="椭圆 67"/>
            <p:cNvSpPr/>
            <p:nvPr/>
          </p:nvSpPr>
          <p:spPr>
            <a:xfrm>
              <a:off x="500" y="3264"/>
              <a:ext cx="850" cy="6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64000"/>
                  </a:schemeClr>
                </a:gs>
                <a:gs pos="4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itchFamily="2" charset="-122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76" y="3385"/>
              <a:ext cx="850" cy="577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获取员工表</a:t>
              </a:r>
            </a:p>
            <a:p>
              <a:pPr algn="ctr" eaLnBrk="1" hangingPunct="1"/>
              <a:r>
                <a:rPr lang="en-US" altLang="zh-CN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/ce</a:t>
              </a:r>
            </a:p>
            <a:p>
              <a:pPr algn="ctr" eaLnBrk="1" hangingPunct="1"/>
              <a:r>
                <a:rPr lang="en-US" altLang="zh-CN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/se</a:t>
              </a:r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1771" name="TextBox 14"/>
          <p:cNvSpPr txBox="1">
            <a:spLocks noChangeArrowheads="1"/>
          </p:cNvSpPr>
          <p:nvPr/>
        </p:nvSpPr>
        <p:spPr bwMode="auto">
          <a:xfrm>
            <a:off x="6659563" y="5300663"/>
            <a:ext cx="123825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chemeClr val="bg1"/>
                </a:solidFill>
                <a:latin typeface="Constantia" pitchFamily="18" charset="0"/>
              </a:rPr>
              <a:t>获取班次</a:t>
            </a:r>
          </a:p>
          <a:p>
            <a:pPr algn="ctr" eaLnBrk="1" hangingPunct="1"/>
            <a:r>
              <a:rPr lang="en-US" altLang="zh-CN">
                <a:solidFill>
                  <a:schemeClr val="bg1"/>
                </a:solidFill>
                <a:latin typeface="Constantia" pitchFamily="18" charset="0"/>
              </a:rPr>
              <a:t>/cg</a:t>
            </a:r>
          </a:p>
          <a:p>
            <a:pPr algn="ctr" eaLnBrk="1" hangingPunct="1"/>
            <a:r>
              <a:rPr lang="en-US" altLang="zh-CN">
                <a:solidFill>
                  <a:schemeClr val="bg1"/>
                </a:solidFill>
                <a:latin typeface="Constantia" pitchFamily="18" charset="0"/>
              </a:rPr>
              <a:t>/sg</a:t>
            </a:r>
          </a:p>
        </p:txBody>
      </p:sp>
      <p:pic>
        <p:nvPicPr>
          <p:cNvPr id="15362" name="Picture 2" descr="C:\Users\zld\AppData\Local\youdao\ynote\images\F71E4DA71B954FBBB21F4D1BDD60A2D0\790CC64FD17A49079319F254A0CF468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0" y="1983581"/>
            <a:ext cx="52578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4" descr="C:\Users\zld\AppData\Local\youdao\ynote\images\FB19897BFBA74D7098880FF91088DBC6\B49F9AC918E14F5C93C52FCF33EDEDD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488" y="3692157"/>
            <a:ext cx="5267325" cy="23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055299"/>
      </p:ext>
    </p:extLst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数据库服务器</a:t>
            </a:r>
            <a:endParaRPr lang="zh-CN" altLang="en-US" dirty="0"/>
          </a:p>
        </p:txBody>
      </p:sp>
      <p:grpSp>
        <p:nvGrpSpPr>
          <p:cNvPr id="15" name="组合 183"/>
          <p:cNvGrpSpPr>
            <a:grpSpLocks/>
          </p:cNvGrpSpPr>
          <p:nvPr/>
        </p:nvGrpSpPr>
        <p:grpSpPr bwMode="auto">
          <a:xfrm>
            <a:off x="197487" y="1473730"/>
            <a:ext cx="8715375" cy="3786688"/>
            <a:chOff x="0" y="2786058"/>
            <a:chExt cx="8715404" cy="3786215"/>
          </a:xfrm>
        </p:grpSpPr>
        <p:grpSp>
          <p:nvGrpSpPr>
            <p:cNvPr id="17" name="组合 117"/>
            <p:cNvGrpSpPr>
              <a:grpSpLocks/>
            </p:cNvGrpSpPr>
            <p:nvPr/>
          </p:nvGrpSpPr>
          <p:grpSpPr bwMode="auto">
            <a:xfrm>
              <a:off x="0" y="2786058"/>
              <a:ext cx="8715404" cy="3786215"/>
              <a:chOff x="214282" y="1643050"/>
              <a:chExt cx="8715404" cy="3786215"/>
            </a:xfrm>
          </p:grpSpPr>
          <p:sp>
            <p:nvSpPr>
              <p:cNvPr id="70" name="AutoShape 4"/>
              <p:cNvSpPr>
                <a:spLocks noChangeArrowheads="1"/>
              </p:cNvSpPr>
              <p:nvPr/>
            </p:nvSpPr>
            <p:spPr bwMode="gray">
              <a:xfrm>
                <a:off x="214282" y="2500307"/>
                <a:ext cx="8715404" cy="292895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chemeClr val="bg2">
                      <a:gamma/>
                      <a:tint val="36471"/>
                      <a:invGamma/>
                    </a:schemeClr>
                  </a:gs>
                  <a:gs pos="100000">
                    <a:schemeClr val="bg2"/>
                  </a:gs>
                </a:gsLst>
                <a:lin ang="5400000" scaled="1"/>
              </a:gradFill>
              <a:ln>
                <a:noFill/>
              </a:ln>
              <a:effectLst>
                <a:reflection blurRad="6350" stA="52000" endA="300" endPos="35000" dir="5400000" sy="-100000" algn="bl" rotWithShape="0"/>
              </a:effectLst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71" name="组合 115"/>
              <p:cNvGrpSpPr>
                <a:grpSpLocks/>
              </p:cNvGrpSpPr>
              <p:nvPr/>
            </p:nvGrpSpPr>
            <p:grpSpPr bwMode="auto">
              <a:xfrm>
                <a:off x="428628" y="1643050"/>
                <a:ext cx="1500166" cy="3071834"/>
                <a:chOff x="71438" y="3571876"/>
                <a:chExt cx="1500166" cy="3071834"/>
              </a:xfrm>
            </p:grpSpPr>
            <p:grpSp>
              <p:nvGrpSpPr>
                <p:cNvPr id="96" name="Group 8"/>
                <p:cNvGrpSpPr>
                  <a:grpSpLocks/>
                </p:cNvGrpSpPr>
                <p:nvPr/>
              </p:nvGrpSpPr>
              <p:grpSpPr bwMode="auto">
                <a:xfrm>
                  <a:off x="71438" y="3571876"/>
                  <a:ext cx="1500166" cy="3071834"/>
                  <a:chOff x="2287" y="1392"/>
                  <a:chExt cx="1158" cy="2085"/>
                </a:xfrm>
              </p:grpSpPr>
              <p:sp>
                <p:nvSpPr>
                  <p:cNvPr id="99" name="AutoShape 9"/>
                  <p:cNvSpPr>
                    <a:spLocks noChangeArrowheads="1"/>
                  </p:cNvSpPr>
                  <p:nvPr/>
                </p:nvSpPr>
                <p:spPr bwMode="gray">
                  <a:xfrm>
                    <a:off x="2287" y="1392"/>
                    <a:ext cx="1158" cy="2085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2"/>
                  </a:solidFill>
                  <a:ln w="38100">
                    <a:solidFill>
                      <a:schemeClr val="bg1"/>
                    </a:solidFill>
                    <a:round/>
                    <a:headEnd/>
                    <a:tailEnd/>
                  </a:ln>
                  <a:effectLst>
                    <a:outerShdw dist="107763" dir="2700000" algn="ctr" rotWithShape="0">
                      <a:srgbClr val="808080">
                        <a:alpha val="50000"/>
                      </a:srgbClr>
                    </a:outerShdw>
                  </a:effec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+mn-ea"/>
                    </a:endParaRPr>
                  </a:p>
                </p:txBody>
              </p:sp>
              <p:sp>
                <p:nvSpPr>
                  <p:cNvPr id="100" name="AutoShape 10"/>
                  <p:cNvSpPr>
                    <a:spLocks noChangeArrowheads="1"/>
                  </p:cNvSpPr>
                  <p:nvPr/>
                </p:nvSpPr>
                <p:spPr bwMode="gray">
                  <a:xfrm>
                    <a:off x="2333" y="1416"/>
                    <a:ext cx="1063" cy="288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97" name="Text Box 14"/>
                <p:cNvSpPr txBox="1">
                  <a:spLocks noChangeArrowheads="1"/>
                </p:cNvSpPr>
                <p:nvPr/>
              </p:nvSpPr>
              <p:spPr bwMode="white">
                <a:xfrm>
                  <a:off x="114930" y="4321144"/>
                  <a:ext cx="1242360" cy="3692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marL="120650" indent="-120650">
                    <a:spcBef>
                      <a:spcPct val="50000"/>
                    </a:spcBef>
                    <a:buFontTx/>
                    <a:buChar char="•"/>
                  </a:pPr>
                  <a:endParaRPr lang="en-US" altLang="zh-CN" dirty="0">
                    <a:solidFill>
                      <a:srgbClr val="FFFFFF"/>
                    </a:solidFill>
                    <a:latin typeface="微软雅黑" pitchFamily="2" charset="-122"/>
                    <a:ea typeface="微软雅黑" pitchFamily="2" charset="-122"/>
                  </a:endParaRPr>
                </a:p>
              </p:txBody>
            </p:sp>
            <p:sp>
              <p:nvSpPr>
                <p:cNvPr id="98" name="TextBox 84"/>
                <p:cNvSpPr txBox="1">
                  <a:spLocks noChangeArrowheads="1"/>
                </p:cNvSpPr>
                <p:nvPr/>
              </p:nvSpPr>
              <p:spPr bwMode="auto">
                <a:xfrm>
                  <a:off x="120865" y="3786190"/>
                  <a:ext cx="1450739" cy="4616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2400" b="1" dirty="0" smtClean="0">
                      <a:latin typeface="微软雅黑" pitchFamily="2" charset="-122"/>
                      <a:ea typeface="微软雅黑" pitchFamily="2" charset="-122"/>
                    </a:rPr>
                    <a:t>业务处理</a:t>
                  </a:r>
                  <a:endParaRPr lang="zh-CN" altLang="en-US" sz="2400" b="1" dirty="0">
                    <a:latin typeface="微软雅黑" pitchFamily="2" charset="-122"/>
                    <a:ea typeface="微软雅黑" pitchFamily="2" charset="-122"/>
                  </a:endParaRPr>
                </a:p>
              </p:txBody>
            </p:sp>
          </p:grpSp>
          <p:grpSp>
            <p:nvGrpSpPr>
              <p:cNvPr id="72" name="组合 114"/>
              <p:cNvGrpSpPr>
                <a:grpSpLocks/>
              </p:cNvGrpSpPr>
              <p:nvPr/>
            </p:nvGrpSpPr>
            <p:grpSpPr bwMode="auto">
              <a:xfrm>
                <a:off x="2143108" y="1643050"/>
                <a:ext cx="1428760" cy="3071834"/>
                <a:chOff x="2000232" y="3643314"/>
                <a:chExt cx="1428760" cy="2357454"/>
              </a:xfrm>
            </p:grpSpPr>
            <p:grpSp>
              <p:nvGrpSpPr>
                <p:cNvPr id="91" name="Group 8"/>
                <p:cNvGrpSpPr>
                  <a:grpSpLocks/>
                </p:cNvGrpSpPr>
                <p:nvPr/>
              </p:nvGrpSpPr>
              <p:grpSpPr bwMode="auto">
                <a:xfrm>
                  <a:off x="2000232" y="3643314"/>
                  <a:ext cx="1428728" cy="2357454"/>
                  <a:chOff x="2287" y="1392"/>
                  <a:chExt cx="1158" cy="2085"/>
                </a:xfrm>
              </p:grpSpPr>
              <p:sp>
                <p:nvSpPr>
                  <p:cNvPr id="94" name="AutoShape 9"/>
                  <p:cNvSpPr>
                    <a:spLocks noChangeArrowheads="1"/>
                  </p:cNvSpPr>
                  <p:nvPr/>
                </p:nvSpPr>
                <p:spPr bwMode="gray">
                  <a:xfrm>
                    <a:off x="2287" y="1392"/>
                    <a:ext cx="1158" cy="2085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2"/>
                  </a:solidFill>
                  <a:ln w="38100">
                    <a:solidFill>
                      <a:schemeClr val="bg1"/>
                    </a:solidFill>
                    <a:round/>
                    <a:headEnd/>
                    <a:tailEnd/>
                  </a:ln>
                  <a:effectLst>
                    <a:outerShdw dist="107763" dir="2700000" algn="ctr" rotWithShape="0">
                      <a:srgbClr val="808080">
                        <a:alpha val="50000"/>
                      </a:srgbClr>
                    </a:outerShdw>
                  </a:effec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+mn-ea"/>
                    </a:endParaRPr>
                  </a:p>
                </p:txBody>
              </p:sp>
              <p:sp>
                <p:nvSpPr>
                  <p:cNvPr id="95" name="AutoShape 10"/>
                  <p:cNvSpPr>
                    <a:spLocks noChangeArrowheads="1"/>
                  </p:cNvSpPr>
                  <p:nvPr/>
                </p:nvSpPr>
                <p:spPr bwMode="gray">
                  <a:xfrm>
                    <a:off x="2333" y="1416"/>
                    <a:ext cx="1063" cy="288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92" name="Text Box 14"/>
                <p:cNvSpPr txBox="1">
                  <a:spLocks noChangeArrowheads="1"/>
                </p:cNvSpPr>
                <p:nvPr/>
              </p:nvSpPr>
              <p:spPr bwMode="white">
                <a:xfrm>
                  <a:off x="2071670" y="4436644"/>
                  <a:ext cx="1263900" cy="28340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endParaRPr lang="en-US" altLang="zh-CN" dirty="0">
                    <a:solidFill>
                      <a:srgbClr val="FFFFFF"/>
                    </a:solidFill>
                    <a:latin typeface="微软雅黑" pitchFamily="2" charset="-122"/>
                    <a:ea typeface="微软雅黑" pitchFamily="2" charset="-122"/>
                  </a:endParaRPr>
                </a:p>
              </p:txBody>
            </p:sp>
            <p:sp>
              <p:nvSpPr>
                <p:cNvPr id="93" name="TextBox 89"/>
                <p:cNvSpPr txBox="1">
                  <a:spLocks noChangeArrowheads="1"/>
                </p:cNvSpPr>
                <p:nvPr/>
              </p:nvSpPr>
              <p:spPr bwMode="auto">
                <a:xfrm>
                  <a:off x="2000232" y="3807788"/>
                  <a:ext cx="1428760" cy="35425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en-US" altLang="zh-CN" sz="2400" b="1" dirty="0">
                      <a:latin typeface="微软雅黑" pitchFamily="2" charset="-122"/>
                      <a:ea typeface="微软雅黑" pitchFamily="2" charset="-122"/>
                    </a:rPr>
                    <a:t>Socket</a:t>
                  </a:r>
                  <a:endParaRPr lang="zh-CN" altLang="en-US" sz="2400" b="1" dirty="0">
                    <a:latin typeface="微软雅黑" pitchFamily="2" charset="-122"/>
                    <a:ea typeface="微软雅黑" pitchFamily="2" charset="-122"/>
                  </a:endParaRPr>
                </a:p>
              </p:txBody>
            </p:sp>
          </p:grpSp>
          <p:grpSp>
            <p:nvGrpSpPr>
              <p:cNvPr id="73" name="组合 92"/>
              <p:cNvGrpSpPr>
                <a:grpSpLocks/>
              </p:cNvGrpSpPr>
              <p:nvPr/>
            </p:nvGrpSpPr>
            <p:grpSpPr bwMode="auto">
              <a:xfrm>
                <a:off x="3762384" y="1643050"/>
                <a:ext cx="1452558" cy="3071834"/>
                <a:chOff x="-16040" y="3571876"/>
                <a:chExt cx="1714352" cy="3071834"/>
              </a:xfrm>
            </p:grpSpPr>
            <p:grpSp>
              <p:nvGrpSpPr>
                <p:cNvPr id="86" name="Group 8"/>
                <p:cNvGrpSpPr>
                  <a:grpSpLocks/>
                </p:cNvGrpSpPr>
                <p:nvPr/>
              </p:nvGrpSpPr>
              <p:grpSpPr bwMode="auto">
                <a:xfrm>
                  <a:off x="-16040" y="3571876"/>
                  <a:ext cx="1704982" cy="3071834"/>
                  <a:chOff x="2277" y="1392"/>
                  <a:chExt cx="1063" cy="2085"/>
                </a:xfrm>
              </p:grpSpPr>
              <p:sp>
                <p:nvSpPr>
                  <p:cNvPr id="89" name="AutoShape 9"/>
                  <p:cNvSpPr>
                    <a:spLocks noChangeArrowheads="1"/>
                  </p:cNvSpPr>
                  <p:nvPr/>
                </p:nvSpPr>
                <p:spPr bwMode="gray">
                  <a:xfrm>
                    <a:off x="2287" y="1392"/>
                    <a:ext cx="1052" cy="2085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2"/>
                  </a:solidFill>
                  <a:ln w="38100">
                    <a:solidFill>
                      <a:schemeClr val="bg1"/>
                    </a:solidFill>
                    <a:round/>
                    <a:headEnd/>
                    <a:tailEnd/>
                  </a:ln>
                  <a:effectLst>
                    <a:outerShdw dist="107763" dir="2700000" algn="ctr" rotWithShape="0">
                      <a:srgbClr val="808080">
                        <a:alpha val="50000"/>
                      </a:srgbClr>
                    </a:outerShdw>
                  </a:effec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+mn-ea"/>
                    </a:endParaRPr>
                  </a:p>
                </p:txBody>
              </p:sp>
              <p:sp>
                <p:nvSpPr>
                  <p:cNvPr id="90" name="AutoShape 10"/>
                  <p:cNvSpPr>
                    <a:spLocks noChangeArrowheads="1"/>
                  </p:cNvSpPr>
                  <p:nvPr/>
                </p:nvSpPr>
                <p:spPr bwMode="gray">
                  <a:xfrm>
                    <a:off x="2277" y="1416"/>
                    <a:ext cx="1063" cy="288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87" name="Text Box 14"/>
                <p:cNvSpPr txBox="1">
                  <a:spLocks noChangeArrowheads="1"/>
                </p:cNvSpPr>
                <p:nvPr/>
              </p:nvSpPr>
              <p:spPr bwMode="white">
                <a:xfrm>
                  <a:off x="112695" y="4336192"/>
                  <a:ext cx="1576035" cy="120017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marL="120650" indent="-120650">
                    <a:spcBef>
                      <a:spcPct val="50000"/>
                    </a:spcBef>
                    <a:buFontTx/>
                    <a:buChar char="•"/>
                  </a:pPr>
                  <a:r>
                    <a:rPr lang="zh-CN" altLang="en-US" dirty="0" smtClean="0">
                      <a:solidFill>
                        <a:srgbClr val="FFFFFF"/>
                      </a:solidFill>
                      <a:latin typeface="微软雅黑" pitchFamily="2" charset="-122"/>
                      <a:ea typeface="微软雅黑" pitchFamily="2" charset="-122"/>
                    </a:rPr>
                    <a:t>分配线程</a:t>
                  </a:r>
                  <a:endParaRPr lang="en-US" altLang="zh-CN" dirty="0" smtClean="0">
                    <a:solidFill>
                      <a:srgbClr val="FFFFFF"/>
                    </a:solidFill>
                    <a:latin typeface="微软雅黑" pitchFamily="2" charset="-122"/>
                    <a:ea typeface="微软雅黑" pitchFamily="2" charset="-122"/>
                  </a:endParaRPr>
                </a:p>
                <a:p>
                  <a:pPr marL="120650" indent="-120650">
                    <a:spcBef>
                      <a:spcPct val="50000"/>
                    </a:spcBef>
                    <a:buFontTx/>
                    <a:buChar char="•"/>
                  </a:pPr>
                  <a:r>
                    <a:rPr lang="zh-CN" altLang="en-US" dirty="0" smtClean="0">
                      <a:solidFill>
                        <a:srgbClr val="FFFFFF"/>
                      </a:solidFill>
                      <a:latin typeface="微软雅黑" pitchFamily="2" charset="-122"/>
                      <a:ea typeface="微软雅黑" pitchFamily="2" charset="-122"/>
                    </a:rPr>
                    <a:t>回收线程</a:t>
                  </a:r>
                  <a:endParaRPr lang="en-US" altLang="zh-CN" dirty="0" smtClean="0">
                    <a:solidFill>
                      <a:srgbClr val="FFFFFF"/>
                    </a:solidFill>
                    <a:latin typeface="微软雅黑" pitchFamily="2" charset="-122"/>
                    <a:ea typeface="微软雅黑" pitchFamily="2" charset="-122"/>
                  </a:endParaRPr>
                </a:p>
                <a:p>
                  <a:pPr>
                    <a:spcBef>
                      <a:spcPct val="50000"/>
                    </a:spcBef>
                  </a:pPr>
                  <a:endParaRPr lang="en-US" altLang="zh-CN" dirty="0">
                    <a:solidFill>
                      <a:srgbClr val="FFFFFF"/>
                    </a:solidFill>
                    <a:latin typeface="微软雅黑" pitchFamily="2" charset="-122"/>
                    <a:ea typeface="微软雅黑" pitchFamily="2" charset="-122"/>
                  </a:endParaRPr>
                </a:p>
              </p:txBody>
            </p:sp>
            <p:sp>
              <p:nvSpPr>
                <p:cNvPr id="88" name="TextBox 95"/>
                <p:cNvSpPr txBox="1">
                  <a:spLocks noChangeArrowheads="1"/>
                </p:cNvSpPr>
                <p:nvPr/>
              </p:nvSpPr>
              <p:spPr bwMode="auto">
                <a:xfrm>
                  <a:off x="2465" y="3786191"/>
                  <a:ext cx="1695847" cy="4616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2400" b="1" dirty="0" smtClean="0">
                      <a:latin typeface="微软雅黑" pitchFamily="2" charset="-122"/>
                      <a:ea typeface="微软雅黑" pitchFamily="2" charset="-122"/>
                    </a:rPr>
                    <a:t>线程池</a:t>
                  </a:r>
                  <a:endParaRPr lang="zh-CN" altLang="en-US" sz="2400" b="1" dirty="0">
                    <a:latin typeface="微软雅黑" pitchFamily="2" charset="-122"/>
                    <a:ea typeface="微软雅黑" pitchFamily="2" charset="-122"/>
                  </a:endParaRPr>
                </a:p>
              </p:txBody>
            </p:sp>
          </p:grpSp>
          <p:grpSp>
            <p:nvGrpSpPr>
              <p:cNvPr id="74" name="组合 100"/>
              <p:cNvGrpSpPr>
                <a:grpSpLocks/>
              </p:cNvGrpSpPr>
              <p:nvPr/>
            </p:nvGrpSpPr>
            <p:grpSpPr bwMode="auto">
              <a:xfrm>
                <a:off x="5486750" y="1643050"/>
                <a:ext cx="1442704" cy="3071834"/>
                <a:chOff x="-38" y="3571876"/>
                <a:chExt cx="1705020" cy="2896511"/>
              </a:xfrm>
            </p:grpSpPr>
            <p:grpSp>
              <p:nvGrpSpPr>
                <p:cNvPr id="81" name="Group 8"/>
                <p:cNvGrpSpPr>
                  <a:grpSpLocks/>
                </p:cNvGrpSpPr>
                <p:nvPr/>
              </p:nvGrpSpPr>
              <p:grpSpPr bwMode="auto">
                <a:xfrm>
                  <a:off x="0" y="3571876"/>
                  <a:ext cx="1704982" cy="2896511"/>
                  <a:chOff x="2287" y="1392"/>
                  <a:chExt cx="1063" cy="1966"/>
                </a:xfrm>
              </p:grpSpPr>
              <p:sp>
                <p:nvSpPr>
                  <p:cNvPr id="84" name="AutoShape 9"/>
                  <p:cNvSpPr>
                    <a:spLocks noChangeArrowheads="1"/>
                  </p:cNvSpPr>
                  <p:nvPr/>
                </p:nvSpPr>
                <p:spPr bwMode="gray">
                  <a:xfrm>
                    <a:off x="2287" y="1392"/>
                    <a:ext cx="1053" cy="196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2"/>
                  </a:solidFill>
                  <a:ln w="38100">
                    <a:solidFill>
                      <a:schemeClr val="bg1"/>
                    </a:solidFill>
                    <a:round/>
                    <a:headEnd/>
                    <a:tailEnd/>
                  </a:ln>
                  <a:effectLst>
                    <a:outerShdw dist="107763" dir="2700000" algn="ctr" rotWithShape="0">
                      <a:srgbClr val="808080">
                        <a:alpha val="50000"/>
                      </a:srgbClr>
                    </a:outerShdw>
                  </a:effec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+mn-ea"/>
                    </a:endParaRPr>
                  </a:p>
                </p:txBody>
              </p:sp>
              <p:sp>
                <p:nvSpPr>
                  <p:cNvPr id="85" name="AutoShape 10"/>
                  <p:cNvSpPr>
                    <a:spLocks noChangeArrowheads="1"/>
                  </p:cNvSpPr>
                  <p:nvPr/>
                </p:nvSpPr>
                <p:spPr bwMode="gray">
                  <a:xfrm>
                    <a:off x="2287" y="1416"/>
                    <a:ext cx="1063" cy="288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82" name="Text Box 14"/>
                <p:cNvSpPr txBox="1">
                  <a:spLocks noChangeArrowheads="1"/>
                </p:cNvSpPr>
                <p:nvPr/>
              </p:nvSpPr>
              <p:spPr bwMode="white">
                <a:xfrm>
                  <a:off x="156324" y="4292570"/>
                  <a:ext cx="1474654" cy="7399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 marL="120650" indent="-120650">
                    <a:spcBef>
                      <a:spcPct val="50000"/>
                    </a:spcBef>
                    <a:buFontTx/>
                    <a:buChar char="•"/>
                    <a:defRPr/>
                  </a:pPr>
                  <a:r>
                    <a:rPr lang="zh-CN" altLang="en-US" dirty="0" smtClean="0">
                      <a:solidFill>
                        <a:srgbClr val="FFFFFF"/>
                      </a:solidFill>
                      <a:latin typeface="微软雅黑" pitchFamily="34" charset="-122"/>
                      <a:ea typeface="微软雅黑" pitchFamily="34" charset="-122"/>
                    </a:rPr>
                    <a:t>解包</a:t>
                  </a:r>
                  <a:endParaRPr lang="en-US" altLang="zh-CN" dirty="0" smtClean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  <a:p>
                  <a:pPr marL="120650" indent="-120650">
                    <a:spcBef>
                      <a:spcPct val="50000"/>
                    </a:spcBef>
                    <a:buFontTx/>
                    <a:buChar char="•"/>
                    <a:defRPr/>
                  </a:pPr>
                  <a:r>
                    <a:rPr lang="zh-CN" altLang="en-US" dirty="0">
                      <a:solidFill>
                        <a:srgbClr val="FFFFFF"/>
                      </a:solidFill>
                      <a:latin typeface="微软雅黑" pitchFamily="34" charset="-122"/>
                      <a:ea typeface="微软雅黑" pitchFamily="34" charset="-122"/>
                    </a:rPr>
                    <a:t>封包</a:t>
                  </a:r>
                  <a:endParaRPr lang="en-US" altLang="zh-CN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83" name="TextBox 103"/>
                <p:cNvSpPr txBox="1">
                  <a:spLocks noChangeArrowheads="1"/>
                </p:cNvSpPr>
                <p:nvPr/>
              </p:nvSpPr>
              <p:spPr bwMode="auto">
                <a:xfrm>
                  <a:off x="-38" y="3786192"/>
                  <a:ext cx="1688539" cy="43526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2400" b="1" dirty="0" smtClean="0">
                      <a:latin typeface="微软雅黑" pitchFamily="2" charset="-122"/>
                      <a:ea typeface="微软雅黑" pitchFamily="2" charset="-122"/>
                    </a:rPr>
                    <a:t>数据包</a:t>
                  </a:r>
                  <a:endParaRPr lang="zh-CN" altLang="en-US" sz="2400" b="1" dirty="0">
                    <a:latin typeface="微软雅黑" pitchFamily="2" charset="-122"/>
                    <a:ea typeface="微软雅黑" pitchFamily="2" charset="-122"/>
                  </a:endParaRPr>
                </a:p>
              </p:txBody>
            </p:sp>
          </p:grpSp>
          <p:grpSp>
            <p:nvGrpSpPr>
              <p:cNvPr id="75" name="组合 106"/>
              <p:cNvGrpSpPr>
                <a:grpSpLocks/>
              </p:cNvGrpSpPr>
              <p:nvPr/>
            </p:nvGrpSpPr>
            <p:grpSpPr bwMode="auto">
              <a:xfrm>
                <a:off x="7129824" y="1643050"/>
                <a:ext cx="1442704" cy="3071834"/>
                <a:chOff x="-38" y="3571876"/>
                <a:chExt cx="1705020" cy="2896511"/>
              </a:xfrm>
            </p:grpSpPr>
            <p:grpSp>
              <p:nvGrpSpPr>
                <p:cNvPr id="76" name="Group 8"/>
                <p:cNvGrpSpPr>
                  <a:grpSpLocks/>
                </p:cNvGrpSpPr>
                <p:nvPr/>
              </p:nvGrpSpPr>
              <p:grpSpPr bwMode="auto">
                <a:xfrm>
                  <a:off x="0" y="3571876"/>
                  <a:ext cx="1704982" cy="2896511"/>
                  <a:chOff x="2287" y="1392"/>
                  <a:chExt cx="1063" cy="1966"/>
                </a:xfrm>
              </p:grpSpPr>
              <p:sp>
                <p:nvSpPr>
                  <p:cNvPr id="79" name="AutoShape 9"/>
                  <p:cNvSpPr>
                    <a:spLocks noChangeArrowheads="1"/>
                  </p:cNvSpPr>
                  <p:nvPr/>
                </p:nvSpPr>
                <p:spPr bwMode="gray">
                  <a:xfrm>
                    <a:off x="2287" y="1392"/>
                    <a:ext cx="1053" cy="196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2"/>
                  </a:solidFill>
                  <a:ln w="38100">
                    <a:solidFill>
                      <a:schemeClr val="bg1"/>
                    </a:solidFill>
                    <a:round/>
                    <a:headEnd/>
                    <a:tailEnd/>
                  </a:ln>
                  <a:effectLst>
                    <a:outerShdw dist="107763" dir="2700000" algn="ctr" rotWithShape="0">
                      <a:srgbClr val="808080">
                        <a:alpha val="50000"/>
                      </a:srgbClr>
                    </a:outerShdw>
                  </a:effec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+mn-ea"/>
                    </a:endParaRPr>
                  </a:p>
                </p:txBody>
              </p:sp>
              <p:sp>
                <p:nvSpPr>
                  <p:cNvPr id="80" name="AutoShape 10"/>
                  <p:cNvSpPr>
                    <a:spLocks noChangeArrowheads="1"/>
                  </p:cNvSpPr>
                  <p:nvPr/>
                </p:nvSpPr>
                <p:spPr bwMode="gray">
                  <a:xfrm>
                    <a:off x="2287" y="1416"/>
                    <a:ext cx="1063" cy="288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77" name="Text Box 14"/>
                <p:cNvSpPr txBox="1">
                  <a:spLocks noChangeArrowheads="1"/>
                </p:cNvSpPr>
                <p:nvPr/>
              </p:nvSpPr>
              <p:spPr bwMode="white">
                <a:xfrm>
                  <a:off x="107122" y="4328977"/>
                  <a:ext cx="1474220" cy="113168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marL="120650" indent="-120650">
                    <a:spcBef>
                      <a:spcPct val="50000"/>
                    </a:spcBef>
                    <a:buFontTx/>
                    <a:buChar char="•"/>
                  </a:pPr>
                  <a:r>
                    <a:rPr lang="zh-CN" altLang="en-US" dirty="0" smtClean="0">
                      <a:solidFill>
                        <a:srgbClr val="FFFFFF"/>
                      </a:solidFill>
                      <a:latin typeface="微软雅黑" pitchFamily="2" charset="-122"/>
                      <a:ea typeface="微软雅黑" pitchFamily="2" charset="-122"/>
                    </a:rPr>
                    <a:t>调试函数</a:t>
                  </a:r>
                  <a:endParaRPr lang="en-US" altLang="zh-CN" dirty="0" smtClean="0">
                    <a:solidFill>
                      <a:srgbClr val="FFFFFF"/>
                    </a:solidFill>
                    <a:latin typeface="微软雅黑" pitchFamily="2" charset="-122"/>
                    <a:ea typeface="微软雅黑" pitchFamily="2" charset="-122"/>
                  </a:endParaRPr>
                </a:p>
                <a:p>
                  <a:pPr marL="120650" indent="-120650">
                    <a:spcBef>
                      <a:spcPct val="50000"/>
                    </a:spcBef>
                    <a:buFontTx/>
                    <a:buChar char="•"/>
                  </a:pPr>
                  <a:r>
                    <a:rPr lang="en-US" altLang="zh-CN" dirty="0" err="1">
                      <a:solidFill>
                        <a:srgbClr val="FFFFFF"/>
                      </a:solidFill>
                      <a:latin typeface="微软雅黑" pitchFamily="2" charset="-122"/>
                      <a:ea typeface="微软雅黑" pitchFamily="2" charset="-122"/>
                    </a:rPr>
                    <a:t>Makefile</a:t>
                  </a:r>
                  <a:endParaRPr lang="en-US" altLang="zh-CN" dirty="0" smtClean="0">
                    <a:solidFill>
                      <a:srgbClr val="FFFFFF"/>
                    </a:solidFill>
                    <a:latin typeface="微软雅黑" pitchFamily="2" charset="-122"/>
                    <a:ea typeface="微软雅黑" pitchFamily="2" charset="-122"/>
                  </a:endParaRPr>
                </a:p>
                <a:p>
                  <a:pPr marL="120650" indent="-120650">
                    <a:spcBef>
                      <a:spcPct val="50000"/>
                    </a:spcBef>
                    <a:buFontTx/>
                    <a:buChar char="•"/>
                  </a:pPr>
                  <a:r>
                    <a:rPr lang="en-US" altLang="zh-CN" dirty="0" smtClean="0">
                      <a:solidFill>
                        <a:srgbClr val="FFFFFF"/>
                      </a:solidFill>
                      <a:latin typeface="微软雅黑" pitchFamily="2" charset="-122"/>
                      <a:ea typeface="微软雅黑" pitchFamily="2" charset="-122"/>
                    </a:rPr>
                    <a:t>Arm</a:t>
                  </a:r>
                  <a:r>
                    <a:rPr lang="zh-CN" altLang="en-US" dirty="0" smtClean="0">
                      <a:solidFill>
                        <a:srgbClr val="FFFFFF"/>
                      </a:solidFill>
                      <a:latin typeface="微软雅黑" pitchFamily="2" charset="-122"/>
                      <a:ea typeface="微软雅黑" pitchFamily="2" charset="-122"/>
                    </a:rPr>
                    <a:t>移植</a:t>
                  </a:r>
                  <a:endParaRPr lang="en-US" altLang="zh-CN" dirty="0">
                    <a:solidFill>
                      <a:srgbClr val="FFFFFF"/>
                    </a:solidFill>
                    <a:latin typeface="微软雅黑" pitchFamily="2" charset="-122"/>
                    <a:ea typeface="微软雅黑" pitchFamily="2" charset="-122"/>
                  </a:endParaRPr>
                </a:p>
              </p:txBody>
            </p:sp>
            <p:sp>
              <p:nvSpPr>
                <p:cNvPr id="78" name="TextBox 109"/>
                <p:cNvSpPr txBox="1">
                  <a:spLocks noChangeArrowheads="1"/>
                </p:cNvSpPr>
                <p:nvPr/>
              </p:nvSpPr>
              <p:spPr bwMode="auto">
                <a:xfrm>
                  <a:off x="-38" y="3786192"/>
                  <a:ext cx="1688539" cy="43526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2400" b="1" dirty="0" smtClean="0">
                      <a:latin typeface="微软雅黑" pitchFamily="2" charset="-122"/>
                      <a:ea typeface="微软雅黑" pitchFamily="2" charset="-122"/>
                    </a:rPr>
                    <a:t>调试移植</a:t>
                  </a:r>
                  <a:endParaRPr lang="zh-CN" altLang="en-US" sz="2400" b="1" dirty="0">
                    <a:latin typeface="微软雅黑" pitchFamily="2" charset="-122"/>
                    <a:ea typeface="微软雅黑" pitchFamily="2" charset="-122"/>
                  </a:endParaRPr>
                </a:p>
              </p:txBody>
            </p:sp>
          </p:grpSp>
        </p:grpSp>
        <p:grpSp>
          <p:nvGrpSpPr>
            <p:cNvPr id="18" name="Group 30"/>
            <p:cNvGrpSpPr>
              <a:grpSpLocks/>
            </p:cNvGrpSpPr>
            <p:nvPr/>
          </p:nvGrpSpPr>
          <p:grpSpPr bwMode="auto">
            <a:xfrm>
              <a:off x="1709721" y="5857892"/>
              <a:ext cx="504825" cy="496888"/>
              <a:chOff x="1872" y="2352"/>
              <a:chExt cx="240" cy="240"/>
            </a:xfrm>
            <a:scene3d>
              <a:camera prst="orthographicFront"/>
              <a:lightRig rig="sunset" dir="t"/>
            </a:scene3d>
          </p:grpSpPr>
          <p:grpSp>
            <p:nvGrpSpPr>
              <p:cNvPr id="58" name="Group 31"/>
              <p:cNvGrpSpPr>
                <a:grpSpLocks/>
              </p:cNvGrpSpPr>
              <p:nvPr/>
            </p:nvGrpSpPr>
            <p:grpSpPr bwMode="auto">
              <a:xfrm>
                <a:off x="1968" y="2352"/>
                <a:ext cx="144" cy="240"/>
                <a:chOff x="1968" y="2352"/>
                <a:chExt cx="144" cy="240"/>
              </a:xfrm>
            </p:grpSpPr>
            <p:sp>
              <p:nvSpPr>
                <p:cNvPr id="65" name="Oval 32"/>
                <p:cNvSpPr>
                  <a:spLocks noChangeArrowheads="1"/>
                </p:cNvSpPr>
                <p:nvPr/>
              </p:nvSpPr>
              <p:spPr bwMode="gray">
                <a:xfrm>
                  <a:off x="1968" y="2352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  <a:sp3d extrusionH="895350">
                  <a:bevelT w="63500"/>
                  <a:extrusionClr>
                    <a:srgbClr val="FFFF00"/>
                  </a:extrusionClr>
                </a:sp3d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  <p:sp>
              <p:nvSpPr>
                <p:cNvPr id="66" name="Oval 33"/>
                <p:cNvSpPr>
                  <a:spLocks noChangeArrowheads="1"/>
                </p:cNvSpPr>
                <p:nvPr/>
              </p:nvSpPr>
              <p:spPr bwMode="gray">
                <a:xfrm>
                  <a:off x="2016" y="2400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  <a:sp3d extrusionH="895350">
                  <a:bevelT w="63500"/>
                  <a:extrusionClr>
                    <a:srgbClr val="FFFF00"/>
                  </a:extrusionClr>
                </a:sp3d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  <p:sp>
              <p:nvSpPr>
                <p:cNvPr id="67" name="Oval 34"/>
                <p:cNvSpPr>
                  <a:spLocks noChangeArrowheads="1"/>
                </p:cNvSpPr>
                <p:nvPr/>
              </p:nvSpPr>
              <p:spPr bwMode="gray">
                <a:xfrm>
                  <a:off x="2064" y="2448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  <a:sp3d extrusionH="895350">
                  <a:bevelT w="63500"/>
                  <a:extrusionClr>
                    <a:srgbClr val="FFFF00"/>
                  </a:extrusionClr>
                </a:sp3d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  <p:sp>
              <p:nvSpPr>
                <p:cNvPr id="68" name="Oval 35"/>
                <p:cNvSpPr>
                  <a:spLocks noChangeArrowheads="1"/>
                </p:cNvSpPr>
                <p:nvPr/>
              </p:nvSpPr>
              <p:spPr bwMode="gray">
                <a:xfrm>
                  <a:off x="2016" y="2496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  <a:sp3d extrusionH="895350">
                  <a:bevelT w="63500"/>
                  <a:extrusionClr>
                    <a:srgbClr val="FFFF00"/>
                  </a:extrusionClr>
                </a:sp3d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  <p:sp>
              <p:nvSpPr>
                <p:cNvPr id="69" name="Oval 36"/>
                <p:cNvSpPr>
                  <a:spLocks noChangeArrowheads="1"/>
                </p:cNvSpPr>
                <p:nvPr/>
              </p:nvSpPr>
              <p:spPr bwMode="gray">
                <a:xfrm>
                  <a:off x="1968" y="2544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  <a:sp3d extrusionH="895350">
                  <a:bevelT w="63500"/>
                  <a:extrusionClr>
                    <a:srgbClr val="FFFF00"/>
                  </a:extrusionClr>
                </a:sp3d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59" name="Group 37"/>
              <p:cNvGrpSpPr>
                <a:grpSpLocks/>
              </p:cNvGrpSpPr>
              <p:nvPr/>
            </p:nvGrpSpPr>
            <p:grpSpPr bwMode="auto">
              <a:xfrm>
                <a:off x="1872" y="2352"/>
                <a:ext cx="144" cy="240"/>
                <a:chOff x="1968" y="2352"/>
                <a:chExt cx="144" cy="240"/>
              </a:xfrm>
            </p:grpSpPr>
            <p:sp>
              <p:nvSpPr>
                <p:cNvPr id="60" name="Oval 38"/>
                <p:cNvSpPr>
                  <a:spLocks noChangeArrowheads="1"/>
                </p:cNvSpPr>
                <p:nvPr/>
              </p:nvSpPr>
              <p:spPr bwMode="gray">
                <a:xfrm>
                  <a:off x="1968" y="2352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  <a:sp3d extrusionH="895350">
                  <a:bevelT w="63500"/>
                  <a:extrusionClr>
                    <a:srgbClr val="FFFF00"/>
                  </a:extrusionClr>
                </a:sp3d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  <p:sp>
              <p:nvSpPr>
                <p:cNvPr id="61" name="Oval 39"/>
                <p:cNvSpPr>
                  <a:spLocks noChangeArrowheads="1"/>
                </p:cNvSpPr>
                <p:nvPr/>
              </p:nvSpPr>
              <p:spPr bwMode="gray">
                <a:xfrm>
                  <a:off x="2016" y="2400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  <a:sp3d extrusionH="895350">
                  <a:bevelT w="63500"/>
                  <a:extrusionClr>
                    <a:srgbClr val="FFFF00"/>
                  </a:extrusionClr>
                </a:sp3d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  <p:sp>
              <p:nvSpPr>
                <p:cNvPr id="62" name="Oval 40"/>
                <p:cNvSpPr>
                  <a:spLocks noChangeArrowheads="1"/>
                </p:cNvSpPr>
                <p:nvPr/>
              </p:nvSpPr>
              <p:spPr bwMode="gray">
                <a:xfrm>
                  <a:off x="2064" y="2448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  <a:sp3d extrusionH="895350">
                  <a:bevelT w="63500"/>
                  <a:extrusionClr>
                    <a:srgbClr val="FFFF00"/>
                  </a:extrusionClr>
                </a:sp3d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  <p:sp>
              <p:nvSpPr>
                <p:cNvPr id="63" name="Oval 41"/>
                <p:cNvSpPr>
                  <a:spLocks noChangeArrowheads="1"/>
                </p:cNvSpPr>
                <p:nvPr/>
              </p:nvSpPr>
              <p:spPr bwMode="gray">
                <a:xfrm>
                  <a:off x="2016" y="2496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  <a:sp3d extrusionH="895350">
                  <a:bevelT w="63500"/>
                  <a:extrusionClr>
                    <a:srgbClr val="FFFF00"/>
                  </a:extrusionClr>
                </a:sp3d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  <p:sp>
              <p:nvSpPr>
                <p:cNvPr id="64" name="Oval 42"/>
                <p:cNvSpPr>
                  <a:spLocks noChangeArrowheads="1"/>
                </p:cNvSpPr>
                <p:nvPr/>
              </p:nvSpPr>
              <p:spPr bwMode="gray">
                <a:xfrm>
                  <a:off x="1968" y="2544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  <a:sp3d extrusionH="895350">
                  <a:bevelT w="63500"/>
                  <a:extrusionClr>
                    <a:srgbClr val="FFFF00"/>
                  </a:extrusionClr>
                </a:sp3d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  <p:grpSp>
          <p:nvGrpSpPr>
            <p:cNvPr id="19" name="Group 30"/>
            <p:cNvGrpSpPr>
              <a:grpSpLocks/>
            </p:cNvGrpSpPr>
            <p:nvPr/>
          </p:nvGrpSpPr>
          <p:grpSpPr bwMode="auto">
            <a:xfrm>
              <a:off x="3281357" y="5857892"/>
              <a:ext cx="504825" cy="496888"/>
              <a:chOff x="1872" y="2352"/>
              <a:chExt cx="240" cy="240"/>
            </a:xfrm>
            <a:scene3d>
              <a:camera prst="orthographicFront"/>
              <a:lightRig rig="sunset" dir="t"/>
            </a:scene3d>
          </p:grpSpPr>
          <p:grpSp>
            <p:nvGrpSpPr>
              <p:cNvPr id="46" name="Group 31"/>
              <p:cNvGrpSpPr>
                <a:grpSpLocks/>
              </p:cNvGrpSpPr>
              <p:nvPr/>
            </p:nvGrpSpPr>
            <p:grpSpPr bwMode="auto">
              <a:xfrm>
                <a:off x="1968" y="2352"/>
                <a:ext cx="144" cy="240"/>
                <a:chOff x="1968" y="2352"/>
                <a:chExt cx="144" cy="240"/>
              </a:xfrm>
            </p:grpSpPr>
            <p:sp>
              <p:nvSpPr>
                <p:cNvPr id="53" name="Oval 32"/>
                <p:cNvSpPr>
                  <a:spLocks noChangeArrowheads="1"/>
                </p:cNvSpPr>
                <p:nvPr/>
              </p:nvSpPr>
              <p:spPr bwMode="gray">
                <a:xfrm>
                  <a:off x="1968" y="2352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  <a:sp3d extrusionH="895350">
                  <a:bevelT w="63500"/>
                  <a:extrusionClr>
                    <a:srgbClr val="FFFF00"/>
                  </a:extrusionClr>
                </a:sp3d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  <p:sp>
              <p:nvSpPr>
                <p:cNvPr id="54" name="Oval 33"/>
                <p:cNvSpPr>
                  <a:spLocks noChangeArrowheads="1"/>
                </p:cNvSpPr>
                <p:nvPr/>
              </p:nvSpPr>
              <p:spPr bwMode="gray">
                <a:xfrm>
                  <a:off x="2016" y="2400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  <a:sp3d extrusionH="895350">
                  <a:bevelT w="63500"/>
                  <a:extrusionClr>
                    <a:srgbClr val="FFFF00"/>
                  </a:extrusionClr>
                </a:sp3d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  <p:sp>
              <p:nvSpPr>
                <p:cNvPr id="55" name="Oval 34"/>
                <p:cNvSpPr>
                  <a:spLocks noChangeArrowheads="1"/>
                </p:cNvSpPr>
                <p:nvPr/>
              </p:nvSpPr>
              <p:spPr bwMode="gray">
                <a:xfrm>
                  <a:off x="2064" y="2448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  <a:sp3d extrusionH="895350">
                  <a:bevelT w="63500"/>
                  <a:extrusionClr>
                    <a:srgbClr val="FFFF00"/>
                  </a:extrusionClr>
                </a:sp3d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  <p:sp>
              <p:nvSpPr>
                <p:cNvPr id="56" name="Oval 35"/>
                <p:cNvSpPr>
                  <a:spLocks noChangeArrowheads="1"/>
                </p:cNvSpPr>
                <p:nvPr/>
              </p:nvSpPr>
              <p:spPr bwMode="gray">
                <a:xfrm>
                  <a:off x="2016" y="2496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  <a:sp3d extrusionH="895350">
                  <a:bevelT w="63500"/>
                  <a:extrusionClr>
                    <a:srgbClr val="FFFF00"/>
                  </a:extrusionClr>
                </a:sp3d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  <p:sp>
              <p:nvSpPr>
                <p:cNvPr id="57" name="Oval 36"/>
                <p:cNvSpPr>
                  <a:spLocks noChangeArrowheads="1"/>
                </p:cNvSpPr>
                <p:nvPr/>
              </p:nvSpPr>
              <p:spPr bwMode="gray">
                <a:xfrm>
                  <a:off x="1968" y="2544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  <a:sp3d extrusionH="895350">
                  <a:bevelT w="63500"/>
                  <a:extrusionClr>
                    <a:srgbClr val="FFFF00"/>
                  </a:extrusionClr>
                </a:sp3d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47" name="Group 37"/>
              <p:cNvGrpSpPr>
                <a:grpSpLocks/>
              </p:cNvGrpSpPr>
              <p:nvPr/>
            </p:nvGrpSpPr>
            <p:grpSpPr bwMode="auto">
              <a:xfrm>
                <a:off x="1872" y="2352"/>
                <a:ext cx="144" cy="240"/>
                <a:chOff x="1968" y="2352"/>
                <a:chExt cx="144" cy="240"/>
              </a:xfrm>
            </p:grpSpPr>
            <p:sp>
              <p:nvSpPr>
                <p:cNvPr id="48" name="Oval 38"/>
                <p:cNvSpPr>
                  <a:spLocks noChangeArrowheads="1"/>
                </p:cNvSpPr>
                <p:nvPr/>
              </p:nvSpPr>
              <p:spPr bwMode="gray">
                <a:xfrm>
                  <a:off x="1968" y="2352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  <a:sp3d extrusionH="895350">
                  <a:bevelT w="63500"/>
                  <a:extrusionClr>
                    <a:srgbClr val="FFFF00"/>
                  </a:extrusionClr>
                </a:sp3d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  <p:sp>
              <p:nvSpPr>
                <p:cNvPr id="49" name="Oval 39"/>
                <p:cNvSpPr>
                  <a:spLocks noChangeArrowheads="1"/>
                </p:cNvSpPr>
                <p:nvPr/>
              </p:nvSpPr>
              <p:spPr bwMode="gray">
                <a:xfrm>
                  <a:off x="2016" y="2400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  <a:sp3d extrusionH="895350">
                  <a:bevelT w="63500"/>
                  <a:extrusionClr>
                    <a:srgbClr val="FFFF00"/>
                  </a:extrusionClr>
                </a:sp3d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  <p:sp>
              <p:nvSpPr>
                <p:cNvPr id="50" name="Oval 40"/>
                <p:cNvSpPr>
                  <a:spLocks noChangeArrowheads="1"/>
                </p:cNvSpPr>
                <p:nvPr/>
              </p:nvSpPr>
              <p:spPr bwMode="gray">
                <a:xfrm>
                  <a:off x="2064" y="2448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  <a:sp3d extrusionH="895350">
                  <a:bevelT w="63500"/>
                  <a:extrusionClr>
                    <a:srgbClr val="FFFF00"/>
                  </a:extrusionClr>
                </a:sp3d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  <p:sp>
              <p:nvSpPr>
                <p:cNvPr id="51" name="Oval 41"/>
                <p:cNvSpPr>
                  <a:spLocks noChangeArrowheads="1"/>
                </p:cNvSpPr>
                <p:nvPr/>
              </p:nvSpPr>
              <p:spPr bwMode="gray">
                <a:xfrm>
                  <a:off x="2016" y="2496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  <a:sp3d extrusionH="895350">
                  <a:bevelT w="63500"/>
                  <a:extrusionClr>
                    <a:srgbClr val="FFFF00"/>
                  </a:extrusionClr>
                </a:sp3d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  <p:sp>
              <p:nvSpPr>
                <p:cNvPr id="52" name="Oval 42"/>
                <p:cNvSpPr>
                  <a:spLocks noChangeArrowheads="1"/>
                </p:cNvSpPr>
                <p:nvPr/>
              </p:nvSpPr>
              <p:spPr bwMode="gray">
                <a:xfrm>
                  <a:off x="1968" y="2544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  <a:sp3d extrusionH="895350">
                  <a:bevelT w="63500"/>
                  <a:extrusionClr>
                    <a:srgbClr val="FFFF00"/>
                  </a:extrusionClr>
                </a:sp3d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  <p:grpSp>
          <p:nvGrpSpPr>
            <p:cNvPr id="20" name="Group 30"/>
            <p:cNvGrpSpPr>
              <a:grpSpLocks/>
            </p:cNvGrpSpPr>
            <p:nvPr/>
          </p:nvGrpSpPr>
          <p:grpSpPr bwMode="auto">
            <a:xfrm>
              <a:off x="4995869" y="5857892"/>
              <a:ext cx="504825" cy="496888"/>
              <a:chOff x="1872" y="2352"/>
              <a:chExt cx="240" cy="240"/>
            </a:xfrm>
            <a:scene3d>
              <a:camera prst="orthographicFront"/>
              <a:lightRig rig="sunset" dir="t"/>
            </a:scene3d>
          </p:grpSpPr>
          <p:grpSp>
            <p:nvGrpSpPr>
              <p:cNvPr id="34" name="Group 31"/>
              <p:cNvGrpSpPr>
                <a:grpSpLocks/>
              </p:cNvGrpSpPr>
              <p:nvPr/>
            </p:nvGrpSpPr>
            <p:grpSpPr bwMode="auto">
              <a:xfrm>
                <a:off x="1968" y="2352"/>
                <a:ext cx="144" cy="240"/>
                <a:chOff x="1968" y="2352"/>
                <a:chExt cx="144" cy="240"/>
              </a:xfrm>
            </p:grpSpPr>
            <p:sp>
              <p:nvSpPr>
                <p:cNvPr id="41" name="Oval 32"/>
                <p:cNvSpPr>
                  <a:spLocks noChangeArrowheads="1"/>
                </p:cNvSpPr>
                <p:nvPr/>
              </p:nvSpPr>
              <p:spPr bwMode="gray">
                <a:xfrm>
                  <a:off x="1968" y="2352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  <a:sp3d extrusionH="895350">
                  <a:bevelT w="63500"/>
                  <a:extrusionClr>
                    <a:srgbClr val="FFFF00"/>
                  </a:extrusionClr>
                </a:sp3d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  <p:sp>
              <p:nvSpPr>
                <p:cNvPr id="42" name="Oval 33"/>
                <p:cNvSpPr>
                  <a:spLocks noChangeArrowheads="1"/>
                </p:cNvSpPr>
                <p:nvPr/>
              </p:nvSpPr>
              <p:spPr bwMode="gray">
                <a:xfrm>
                  <a:off x="2016" y="2400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  <a:sp3d extrusionH="895350">
                  <a:bevelT w="63500"/>
                  <a:extrusionClr>
                    <a:srgbClr val="FFFF00"/>
                  </a:extrusionClr>
                </a:sp3d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  <p:sp>
              <p:nvSpPr>
                <p:cNvPr id="43" name="Oval 34"/>
                <p:cNvSpPr>
                  <a:spLocks noChangeArrowheads="1"/>
                </p:cNvSpPr>
                <p:nvPr/>
              </p:nvSpPr>
              <p:spPr bwMode="gray">
                <a:xfrm>
                  <a:off x="2064" y="2448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  <a:sp3d extrusionH="895350">
                  <a:bevelT w="63500"/>
                  <a:extrusionClr>
                    <a:srgbClr val="FFFF00"/>
                  </a:extrusionClr>
                </a:sp3d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  <p:sp>
              <p:nvSpPr>
                <p:cNvPr id="44" name="Oval 35"/>
                <p:cNvSpPr>
                  <a:spLocks noChangeArrowheads="1"/>
                </p:cNvSpPr>
                <p:nvPr/>
              </p:nvSpPr>
              <p:spPr bwMode="gray">
                <a:xfrm>
                  <a:off x="2016" y="2496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  <a:sp3d extrusionH="895350">
                  <a:bevelT w="63500"/>
                  <a:extrusionClr>
                    <a:srgbClr val="FFFF00"/>
                  </a:extrusionClr>
                </a:sp3d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  <p:sp>
              <p:nvSpPr>
                <p:cNvPr id="45" name="Oval 36"/>
                <p:cNvSpPr>
                  <a:spLocks noChangeArrowheads="1"/>
                </p:cNvSpPr>
                <p:nvPr/>
              </p:nvSpPr>
              <p:spPr bwMode="gray">
                <a:xfrm>
                  <a:off x="1968" y="2544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  <a:sp3d extrusionH="895350">
                  <a:bevelT w="63500"/>
                  <a:extrusionClr>
                    <a:srgbClr val="FFFF00"/>
                  </a:extrusionClr>
                </a:sp3d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5" name="Group 37"/>
              <p:cNvGrpSpPr>
                <a:grpSpLocks/>
              </p:cNvGrpSpPr>
              <p:nvPr/>
            </p:nvGrpSpPr>
            <p:grpSpPr bwMode="auto">
              <a:xfrm>
                <a:off x="1872" y="2352"/>
                <a:ext cx="144" cy="240"/>
                <a:chOff x="1968" y="2352"/>
                <a:chExt cx="144" cy="240"/>
              </a:xfrm>
            </p:grpSpPr>
            <p:sp>
              <p:nvSpPr>
                <p:cNvPr id="36" name="Oval 38"/>
                <p:cNvSpPr>
                  <a:spLocks noChangeArrowheads="1"/>
                </p:cNvSpPr>
                <p:nvPr/>
              </p:nvSpPr>
              <p:spPr bwMode="gray">
                <a:xfrm>
                  <a:off x="1968" y="2352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  <a:sp3d extrusionH="895350">
                  <a:bevelT w="63500"/>
                  <a:extrusionClr>
                    <a:srgbClr val="FFFF00"/>
                  </a:extrusionClr>
                </a:sp3d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  <p:sp>
              <p:nvSpPr>
                <p:cNvPr id="37" name="Oval 39"/>
                <p:cNvSpPr>
                  <a:spLocks noChangeArrowheads="1"/>
                </p:cNvSpPr>
                <p:nvPr/>
              </p:nvSpPr>
              <p:spPr bwMode="gray">
                <a:xfrm>
                  <a:off x="2016" y="2400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  <a:sp3d extrusionH="895350">
                  <a:bevelT w="63500"/>
                  <a:extrusionClr>
                    <a:srgbClr val="FFFF00"/>
                  </a:extrusionClr>
                </a:sp3d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  <p:sp>
              <p:nvSpPr>
                <p:cNvPr id="38" name="Oval 40"/>
                <p:cNvSpPr>
                  <a:spLocks noChangeArrowheads="1"/>
                </p:cNvSpPr>
                <p:nvPr/>
              </p:nvSpPr>
              <p:spPr bwMode="gray">
                <a:xfrm>
                  <a:off x="2064" y="2448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  <a:sp3d extrusionH="895350">
                  <a:bevelT w="63500"/>
                  <a:extrusionClr>
                    <a:srgbClr val="FFFF00"/>
                  </a:extrusionClr>
                </a:sp3d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  <p:sp>
              <p:nvSpPr>
                <p:cNvPr id="39" name="Oval 41"/>
                <p:cNvSpPr>
                  <a:spLocks noChangeArrowheads="1"/>
                </p:cNvSpPr>
                <p:nvPr/>
              </p:nvSpPr>
              <p:spPr bwMode="gray">
                <a:xfrm>
                  <a:off x="2016" y="2496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  <a:sp3d extrusionH="895350">
                  <a:bevelT w="63500"/>
                  <a:extrusionClr>
                    <a:srgbClr val="FFFF00"/>
                  </a:extrusionClr>
                </a:sp3d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  <p:sp>
              <p:nvSpPr>
                <p:cNvPr id="40" name="Oval 42"/>
                <p:cNvSpPr>
                  <a:spLocks noChangeArrowheads="1"/>
                </p:cNvSpPr>
                <p:nvPr/>
              </p:nvSpPr>
              <p:spPr bwMode="gray">
                <a:xfrm>
                  <a:off x="1968" y="2544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  <a:sp3d extrusionH="895350">
                  <a:bevelT w="63500"/>
                  <a:extrusionClr>
                    <a:srgbClr val="FFFF00"/>
                  </a:extrusionClr>
                </a:sp3d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  <p:grpSp>
          <p:nvGrpSpPr>
            <p:cNvPr id="21" name="Group 30"/>
            <p:cNvGrpSpPr>
              <a:grpSpLocks/>
            </p:cNvGrpSpPr>
            <p:nvPr/>
          </p:nvGrpSpPr>
          <p:grpSpPr bwMode="auto">
            <a:xfrm>
              <a:off x="6638943" y="5861070"/>
              <a:ext cx="504825" cy="496888"/>
              <a:chOff x="1872" y="2352"/>
              <a:chExt cx="240" cy="240"/>
            </a:xfrm>
            <a:scene3d>
              <a:camera prst="orthographicFront"/>
              <a:lightRig rig="sunset" dir="t"/>
            </a:scene3d>
          </p:grpSpPr>
          <p:grpSp>
            <p:nvGrpSpPr>
              <p:cNvPr id="22" name="Group 31"/>
              <p:cNvGrpSpPr>
                <a:grpSpLocks/>
              </p:cNvGrpSpPr>
              <p:nvPr/>
            </p:nvGrpSpPr>
            <p:grpSpPr bwMode="auto">
              <a:xfrm>
                <a:off x="1968" y="2352"/>
                <a:ext cx="144" cy="240"/>
                <a:chOff x="1968" y="2352"/>
                <a:chExt cx="144" cy="240"/>
              </a:xfrm>
            </p:grpSpPr>
            <p:sp>
              <p:nvSpPr>
                <p:cNvPr id="29" name="Oval 32"/>
                <p:cNvSpPr>
                  <a:spLocks noChangeArrowheads="1"/>
                </p:cNvSpPr>
                <p:nvPr/>
              </p:nvSpPr>
              <p:spPr bwMode="gray">
                <a:xfrm>
                  <a:off x="1968" y="2352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  <a:sp3d extrusionH="895350">
                  <a:bevelT w="63500"/>
                  <a:extrusionClr>
                    <a:srgbClr val="FFFF00"/>
                  </a:extrusionClr>
                </a:sp3d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  <p:sp>
              <p:nvSpPr>
                <p:cNvPr id="30" name="Oval 33"/>
                <p:cNvSpPr>
                  <a:spLocks noChangeArrowheads="1"/>
                </p:cNvSpPr>
                <p:nvPr/>
              </p:nvSpPr>
              <p:spPr bwMode="gray">
                <a:xfrm>
                  <a:off x="2016" y="2400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  <a:sp3d extrusionH="895350">
                  <a:bevelT w="63500"/>
                  <a:extrusionClr>
                    <a:srgbClr val="FFFF00"/>
                  </a:extrusionClr>
                </a:sp3d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  <p:sp>
              <p:nvSpPr>
                <p:cNvPr id="31" name="Oval 34"/>
                <p:cNvSpPr>
                  <a:spLocks noChangeArrowheads="1"/>
                </p:cNvSpPr>
                <p:nvPr/>
              </p:nvSpPr>
              <p:spPr bwMode="gray">
                <a:xfrm>
                  <a:off x="2064" y="2448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  <a:sp3d extrusionH="895350">
                  <a:bevelT w="63500"/>
                  <a:extrusionClr>
                    <a:srgbClr val="FFFF00"/>
                  </a:extrusionClr>
                </a:sp3d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  <p:sp>
              <p:nvSpPr>
                <p:cNvPr id="32" name="Oval 35"/>
                <p:cNvSpPr>
                  <a:spLocks noChangeArrowheads="1"/>
                </p:cNvSpPr>
                <p:nvPr/>
              </p:nvSpPr>
              <p:spPr bwMode="gray">
                <a:xfrm>
                  <a:off x="2016" y="2496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  <a:sp3d extrusionH="895350">
                  <a:bevelT w="63500"/>
                  <a:extrusionClr>
                    <a:srgbClr val="FFFF00"/>
                  </a:extrusionClr>
                </a:sp3d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  <p:sp>
              <p:nvSpPr>
                <p:cNvPr id="33" name="Oval 36"/>
                <p:cNvSpPr>
                  <a:spLocks noChangeArrowheads="1"/>
                </p:cNvSpPr>
                <p:nvPr/>
              </p:nvSpPr>
              <p:spPr bwMode="gray">
                <a:xfrm>
                  <a:off x="1968" y="2544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  <a:sp3d extrusionH="895350">
                  <a:bevelT w="63500"/>
                  <a:extrusionClr>
                    <a:srgbClr val="FFFF00"/>
                  </a:extrusionClr>
                </a:sp3d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23" name="Group 37"/>
              <p:cNvGrpSpPr>
                <a:grpSpLocks/>
              </p:cNvGrpSpPr>
              <p:nvPr/>
            </p:nvGrpSpPr>
            <p:grpSpPr bwMode="auto">
              <a:xfrm>
                <a:off x="1872" y="2352"/>
                <a:ext cx="144" cy="240"/>
                <a:chOff x="1968" y="2352"/>
                <a:chExt cx="144" cy="240"/>
              </a:xfrm>
            </p:grpSpPr>
            <p:sp>
              <p:nvSpPr>
                <p:cNvPr id="24" name="Oval 38"/>
                <p:cNvSpPr>
                  <a:spLocks noChangeArrowheads="1"/>
                </p:cNvSpPr>
                <p:nvPr/>
              </p:nvSpPr>
              <p:spPr bwMode="gray">
                <a:xfrm>
                  <a:off x="1968" y="2352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  <a:sp3d extrusionH="895350">
                  <a:bevelT w="63500"/>
                  <a:extrusionClr>
                    <a:srgbClr val="FFFF00"/>
                  </a:extrusionClr>
                </a:sp3d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  <p:sp>
              <p:nvSpPr>
                <p:cNvPr id="25" name="Oval 39"/>
                <p:cNvSpPr>
                  <a:spLocks noChangeArrowheads="1"/>
                </p:cNvSpPr>
                <p:nvPr/>
              </p:nvSpPr>
              <p:spPr bwMode="gray">
                <a:xfrm>
                  <a:off x="2016" y="2400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  <a:sp3d extrusionH="895350">
                  <a:bevelT w="63500"/>
                  <a:extrusionClr>
                    <a:srgbClr val="FFFF00"/>
                  </a:extrusionClr>
                </a:sp3d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  <p:sp>
              <p:nvSpPr>
                <p:cNvPr id="26" name="Oval 40"/>
                <p:cNvSpPr>
                  <a:spLocks noChangeArrowheads="1"/>
                </p:cNvSpPr>
                <p:nvPr/>
              </p:nvSpPr>
              <p:spPr bwMode="gray">
                <a:xfrm>
                  <a:off x="2064" y="2448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  <a:sp3d extrusionH="895350">
                  <a:bevelT w="63500"/>
                  <a:extrusionClr>
                    <a:srgbClr val="FFFF00"/>
                  </a:extrusionClr>
                </a:sp3d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  <p:sp>
              <p:nvSpPr>
                <p:cNvPr id="27" name="Oval 41"/>
                <p:cNvSpPr>
                  <a:spLocks noChangeArrowheads="1"/>
                </p:cNvSpPr>
                <p:nvPr/>
              </p:nvSpPr>
              <p:spPr bwMode="gray">
                <a:xfrm>
                  <a:off x="2016" y="2496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  <a:sp3d extrusionH="895350">
                  <a:bevelT w="63500"/>
                  <a:extrusionClr>
                    <a:srgbClr val="FFFF00"/>
                  </a:extrusionClr>
                </a:sp3d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  <p:sp>
              <p:nvSpPr>
                <p:cNvPr id="28" name="Oval 42"/>
                <p:cNvSpPr>
                  <a:spLocks noChangeArrowheads="1"/>
                </p:cNvSpPr>
                <p:nvPr/>
              </p:nvSpPr>
              <p:spPr bwMode="gray">
                <a:xfrm>
                  <a:off x="1968" y="2544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  <a:sp3d extrusionH="895350">
                  <a:bevelT w="63500"/>
                  <a:extrusionClr>
                    <a:srgbClr val="FFFF00"/>
                  </a:extrusionClr>
                </a:sp3d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101" name="矩形 100"/>
          <p:cNvSpPr/>
          <p:nvPr/>
        </p:nvSpPr>
        <p:spPr>
          <a:xfrm>
            <a:off x="2214411" y="2231180"/>
            <a:ext cx="12644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650" indent="-120650">
              <a:spcBef>
                <a:spcPct val="50000"/>
              </a:spcBef>
              <a:buFontTx/>
              <a:buChar char="•"/>
            </a:pPr>
            <a:r>
              <a:rPr lang="zh-CN" altLang="en-US" dirty="0" smtClean="0">
                <a:solidFill>
                  <a:srgbClr val="FFFFFF"/>
                </a:solidFill>
                <a:latin typeface="微软雅黑" pitchFamily="2" charset="-122"/>
                <a:ea typeface="微软雅黑" pitchFamily="2" charset="-122"/>
              </a:rPr>
              <a:t>读</a:t>
            </a:r>
            <a:endParaRPr lang="en-US" altLang="zh-CN" dirty="0" smtClean="0">
              <a:solidFill>
                <a:srgbClr val="FFFFFF"/>
              </a:solidFill>
              <a:latin typeface="微软雅黑" pitchFamily="2" charset="-122"/>
              <a:ea typeface="微软雅黑" pitchFamily="2" charset="-122"/>
            </a:endParaRPr>
          </a:p>
          <a:p>
            <a:pPr marL="120650" indent="-120650">
              <a:spcBef>
                <a:spcPct val="50000"/>
              </a:spcBef>
              <a:buFontTx/>
              <a:buChar char="•"/>
            </a:pPr>
            <a:r>
              <a:rPr lang="zh-CN" altLang="en-US" dirty="0" smtClean="0">
                <a:solidFill>
                  <a:srgbClr val="FFFFFF"/>
                </a:solidFill>
                <a:latin typeface="微软雅黑" pitchFamily="2" charset="-122"/>
                <a:ea typeface="微软雅黑" pitchFamily="2" charset="-122"/>
              </a:rPr>
              <a:t>写</a:t>
            </a:r>
            <a:endParaRPr lang="en-US" altLang="zh-CN" dirty="0" smtClean="0">
              <a:solidFill>
                <a:srgbClr val="FFFFFF"/>
              </a:solidFill>
              <a:latin typeface="微软雅黑" pitchFamily="2" charset="-122"/>
              <a:ea typeface="微软雅黑" pitchFamily="2" charset="-122"/>
            </a:endParaRPr>
          </a:p>
          <a:p>
            <a:pPr marL="120650" indent="-120650">
              <a:spcBef>
                <a:spcPct val="50000"/>
              </a:spcBef>
              <a:buFontTx/>
              <a:buChar char="•"/>
            </a:pPr>
            <a:r>
              <a:rPr lang="zh-CN" altLang="en-US" dirty="0" smtClean="0">
                <a:solidFill>
                  <a:srgbClr val="FFFFFF"/>
                </a:solidFill>
                <a:latin typeface="微软雅黑" pitchFamily="2" charset="-122"/>
                <a:ea typeface="微软雅黑" pitchFamily="2" charset="-122"/>
              </a:rPr>
              <a:t>非阻塞</a:t>
            </a:r>
            <a:endParaRPr lang="en-US" altLang="zh-CN" dirty="0">
              <a:solidFill>
                <a:srgbClr val="FFFFFF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102" name="Text Box 14"/>
          <p:cNvSpPr txBox="1">
            <a:spLocks noChangeArrowheads="1"/>
          </p:cNvSpPr>
          <p:nvPr/>
        </p:nvSpPr>
        <p:spPr bwMode="white">
          <a:xfrm>
            <a:off x="513157" y="2269280"/>
            <a:ext cx="1335358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20650" indent="-120650">
              <a:spcBef>
                <a:spcPct val="50000"/>
              </a:spcBef>
              <a:buFontTx/>
              <a:buChar char="•"/>
            </a:pPr>
            <a:r>
              <a:rPr lang="en-US" altLang="zh-CN" dirty="0">
                <a:solidFill>
                  <a:srgbClr val="FFFFFF"/>
                </a:solidFill>
                <a:latin typeface="微软雅黑" pitchFamily="2" charset="-122"/>
                <a:ea typeface="微软雅黑" pitchFamily="2" charset="-122"/>
              </a:rPr>
              <a:t>Socket</a:t>
            </a:r>
            <a:r>
              <a:rPr lang="zh-CN" altLang="en-US" dirty="0">
                <a:solidFill>
                  <a:srgbClr val="FFFFFF"/>
                </a:solidFill>
                <a:latin typeface="微软雅黑" pitchFamily="2" charset="-122"/>
                <a:ea typeface="微软雅黑" pitchFamily="2" charset="-122"/>
              </a:rPr>
              <a:t>、</a:t>
            </a:r>
            <a:r>
              <a:rPr lang="en-US" altLang="zh-CN" dirty="0">
                <a:solidFill>
                  <a:srgbClr val="FFFFFF"/>
                </a:solidFill>
                <a:latin typeface="微软雅黑" pitchFamily="2" charset="-122"/>
                <a:ea typeface="微软雅黑" pitchFamily="2" charset="-122"/>
              </a:rPr>
              <a:t>Bind</a:t>
            </a:r>
            <a:r>
              <a:rPr lang="zh-CN" altLang="en-US" dirty="0">
                <a:solidFill>
                  <a:srgbClr val="FFFFFF"/>
                </a:solidFill>
                <a:latin typeface="微软雅黑" pitchFamily="2" charset="-122"/>
                <a:ea typeface="微软雅黑" pitchFamily="2" charset="-122"/>
              </a:rPr>
              <a:t>、</a:t>
            </a:r>
            <a:r>
              <a:rPr lang="en-US" altLang="zh-CN" dirty="0">
                <a:solidFill>
                  <a:srgbClr val="FFFFFF"/>
                </a:solidFill>
                <a:latin typeface="微软雅黑" pitchFamily="2" charset="-122"/>
                <a:ea typeface="微软雅黑" pitchFamily="2" charset="-122"/>
              </a:rPr>
              <a:t>Listen</a:t>
            </a:r>
            <a:r>
              <a:rPr lang="zh-CN" altLang="en-US" dirty="0">
                <a:solidFill>
                  <a:srgbClr val="FFFFFF"/>
                </a:solidFill>
                <a:latin typeface="微软雅黑" pitchFamily="2" charset="-122"/>
                <a:ea typeface="微软雅黑" pitchFamily="2" charset="-122"/>
              </a:rPr>
              <a:t>、</a:t>
            </a:r>
            <a:r>
              <a:rPr lang="en-US" altLang="zh-CN" dirty="0" smtClean="0">
                <a:solidFill>
                  <a:srgbClr val="FFFFFF"/>
                </a:solidFill>
                <a:latin typeface="微软雅黑" pitchFamily="2" charset="-122"/>
                <a:ea typeface="微软雅黑" pitchFamily="2" charset="-122"/>
              </a:rPr>
              <a:t>Accept</a:t>
            </a:r>
          </a:p>
          <a:p>
            <a:pPr marL="120650" indent="-120650">
              <a:spcBef>
                <a:spcPct val="50000"/>
              </a:spcBef>
              <a:buFontTx/>
              <a:buChar char="•"/>
            </a:pPr>
            <a:r>
              <a:rPr lang="en-US" altLang="zh-CN" dirty="0" err="1" smtClean="0">
                <a:solidFill>
                  <a:srgbClr val="FFFFFF"/>
                </a:solidFill>
                <a:latin typeface="微软雅黑" pitchFamily="2" charset="-122"/>
                <a:ea typeface="微软雅黑" pitchFamily="2" charset="-122"/>
              </a:rPr>
              <a:t>Epoll</a:t>
            </a:r>
            <a:endParaRPr lang="en-US" altLang="zh-CN" dirty="0" smtClean="0">
              <a:solidFill>
                <a:srgbClr val="FFFFFF"/>
              </a:solidFill>
              <a:latin typeface="微软雅黑" pitchFamily="2" charset="-122"/>
              <a:ea typeface="微软雅黑" pitchFamily="2" charset="-122"/>
            </a:endParaRPr>
          </a:p>
          <a:p>
            <a:pPr marL="120650" indent="-120650">
              <a:spcBef>
                <a:spcPct val="50000"/>
              </a:spcBef>
              <a:buFontTx/>
              <a:buChar char="•"/>
            </a:pPr>
            <a:r>
              <a:rPr lang="zh-CN" altLang="en-US" dirty="0">
                <a:solidFill>
                  <a:srgbClr val="FFFFFF"/>
                </a:solidFill>
                <a:latin typeface="微软雅黑" pitchFamily="2" charset="-122"/>
                <a:ea typeface="微软雅黑" pitchFamily="2" charset="-122"/>
              </a:rPr>
              <a:t>并发</a:t>
            </a:r>
            <a:endParaRPr lang="en-US" altLang="zh-CN" dirty="0">
              <a:solidFill>
                <a:srgbClr val="FFFFFF"/>
              </a:solidFill>
              <a:latin typeface="微软雅黑" pitchFamily="2" charset="-122"/>
              <a:ea typeface="微软雅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711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2" descr="图片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484313"/>
            <a:ext cx="8485188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接连接符 5"/>
          <p:cNvCxnSpPr/>
          <p:nvPr/>
        </p:nvCxnSpPr>
        <p:spPr>
          <a:xfrm rot="5400000">
            <a:off x="2101850" y="1601788"/>
            <a:ext cx="136842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-142908" y="142852"/>
            <a:ext cx="9501254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3059113" y="1916113"/>
            <a:ext cx="1463675" cy="1066800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64000"/>
                </a:schemeClr>
              </a:gs>
              <a:gs pos="4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itchFamily="2" charset="-122"/>
            </a:endParaRPr>
          </a:p>
        </p:txBody>
      </p:sp>
      <p:sp>
        <p:nvSpPr>
          <p:cNvPr id="31807" name="TextBox 19"/>
          <p:cNvSpPr txBox="1">
            <a:spLocks noChangeArrowheads="1"/>
          </p:cNvSpPr>
          <p:nvPr/>
        </p:nvSpPr>
        <p:spPr bwMode="auto">
          <a:xfrm>
            <a:off x="900113" y="3500438"/>
            <a:ext cx="1144587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新建</a:t>
            </a:r>
            <a:r>
              <a:rPr lang="zh-CN" altLang="en-US">
                <a:solidFill>
                  <a:schemeClr val="bg1"/>
                </a:solidFill>
                <a:latin typeface="Constantia" pitchFamily="18" charset="0"/>
              </a:rPr>
              <a:t>班次</a:t>
            </a:r>
          </a:p>
          <a:p>
            <a:pPr algn="ctr" eaLnBrk="1" hangingPunct="1"/>
            <a:r>
              <a:rPr lang="en-US" altLang="zh-CN">
                <a:solidFill>
                  <a:schemeClr val="bg1"/>
                </a:solidFill>
                <a:latin typeface="Constantia" pitchFamily="18" charset="0"/>
              </a:rPr>
              <a:t>/cc</a:t>
            </a:r>
          </a:p>
          <a:p>
            <a:pPr algn="ctr" eaLnBrk="1" hangingPunct="1"/>
            <a:r>
              <a:rPr lang="en-US" altLang="zh-CN">
                <a:solidFill>
                  <a:schemeClr val="bg1"/>
                </a:solidFill>
                <a:latin typeface="Constantia" pitchFamily="18" charset="0"/>
              </a:rPr>
              <a:t>/sc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700338" y="3573463"/>
            <a:ext cx="1349375" cy="915987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下班</a:t>
            </a:r>
          </a:p>
          <a:p>
            <a:pPr algn="ctr" eaLnBrk="1" hangingPunct="1"/>
            <a:r>
              <a:rPr lang="en-US" altLang="zh-CN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/co</a:t>
            </a:r>
          </a:p>
          <a:p>
            <a:pPr algn="ctr" eaLnBrk="1" hangingPunct="1"/>
            <a:r>
              <a:rPr lang="en-US" altLang="zh-CN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/so</a:t>
            </a:r>
            <a:endParaRPr lang="zh-CN" altLang="en-US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339752" y="548680"/>
            <a:ext cx="4284035" cy="857256"/>
          </a:xfrm>
          <a:prstGeom prst="rect">
            <a:avLst/>
          </a:prstGeom>
          <a:gradFill>
            <a:gsLst>
              <a:gs pos="77000">
                <a:srgbClr val="2185DF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1756" name="TextBox 53"/>
          <p:cNvSpPr txBox="1">
            <a:spLocks noChangeArrowheads="1"/>
          </p:cNvSpPr>
          <p:nvPr/>
        </p:nvSpPr>
        <p:spPr bwMode="auto">
          <a:xfrm>
            <a:off x="2843213" y="692150"/>
            <a:ext cx="36734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 dirty="0" smtClean="0">
                <a:solidFill>
                  <a:schemeClr val="bg1"/>
                </a:solidFill>
                <a:latin typeface="Verdana" pitchFamily="34" charset="0"/>
              </a:rPr>
              <a:t>工程代码</a:t>
            </a:r>
            <a:endParaRPr lang="zh-CN" altLang="en-US" sz="3200" b="1" dirty="0">
              <a:solidFill>
                <a:schemeClr val="bg1"/>
              </a:solidFill>
              <a:latin typeface="Verdana" pitchFamily="34" charset="0"/>
            </a:endParaRPr>
          </a:p>
        </p:txBody>
      </p:sp>
      <p:grpSp>
        <p:nvGrpSpPr>
          <p:cNvPr id="31817" name="Group 73"/>
          <p:cNvGrpSpPr>
            <a:grpSpLocks/>
          </p:cNvGrpSpPr>
          <p:nvPr/>
        </p:nvGrpSpPr>
        <p:grpSpPr bwMode="auto">
          <a:xfrm>
            <a:off x="755650" y="5181600"/>
            <a:ext cx="1387475" cy="1108075"/>
            <a:chOff x="476" y="3264"/>
            <a:chExt cx="874" cy="698"/>
          </a:xfrm>
        </p:grpSpPr>
        <p:sp>
          <p:nvSpPr>
            <p:cNvPr id="68" name="椭圆 67"/>
            <p:cNvSpPr/>
            <p:nvPr/>
          </p:nvSpPr>
          <p:spPr>
            <a:xfrm>
              <a:off x="500" y="3264"/>
              <a:ext cx="850" cy="6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64000"/>
                  </a:schemeClr>
                </a:gs>
                <a:gs pos="4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itchFamily="2" charset="-122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76" y="3385"/>
              <a:ext cx="850" cy="577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获取员工表</a:t>
              </a:r>
            </a:p>
            <a:p>
              <a:pPr algn="ctr" eaLnBrk="1" hangingPunct="1"/>
              <a:r>
                <a:rPr lang="en-US" altLang="zh-CN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/ce</a:t>
              </a:r>
            </a:p>
            <a:p>
              <a:pPr algn="ctr" eaLnBrk="1" hangingPunct="1"/>
              <a:r>
                <a:rPr lang="en-US" altLang="zh-CN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/se</a:t>
              </a:r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1771" name="TextBox 14"/>
          <p:cNvSpPr txBox="1">
            <a:spLocks noChangeArrowheads="1"/>
          </p:cNvSpPr>
          <p:nvPr/>
        </p:nvSpPr>
        <p:spPr bwMode="auto">
          <a:xfrm>
            <a:off x="6659563" y="5300663"/>
            <a:ext cx="123825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chemeClr val="bg1"/>
                </a:solidFill>
                <a:latin typeface="Constantia" pitchFamily="18" charset="0"/>
              </a:rPr>
              <a:t>获取班次</a:t>
            </a:r>
          </a:p>
          <a:p>
            <a:pPr algn="ctr" eaLnBrk="1" hangingPunct="1"/>
            <a:r>
              <a:rPr lang="en-US" altLang="zh-CN">
                <a:solidFill>
                  <a:schemeClr val="bg1"/>
                </a:solidFill>
                <a:latin typeface="Constantia" pitchFamily="18" charset="0"/>
              </a:rPr>
              <a:t>/cg</a:t>
            </a:r>
          </a:p>
          <a:p>
            <a:pPr algn="ctr" eaLnBrk="1" hangingPunct="1"/>
            <a:r>
              <a:rPr lang="en-US" altLang="zh-CN">
                <a:solidFill>
                  <a:schemeClr val="bg1"/>
                </a:solidFill>
                <a:latin typeface="Constantia" pitchFamily="18" charset="0"/>
              </a:rPr>
              <a:t>/sg</a:t>
            </a:r>
          </a:p>
        </p:txBody>
      </p:sp>
      <p:pic>
        <p:nvPicPr>
          <p:cNvPr id="16" name="图片 15"/>
          <p:cNvPicPr/>
          <p:nvPr/>
        </p:nvPicPr>
        <p:blipFill>
          <a:blip r:embed="rId3"/>
          <a:stretch>
            <a:fillRect/>
          </a:stretch>
        </p:blipFill>
        <p:spPr>
          <a:xfrm>
            <a:off x="6371375" y="1090793"/>
            <a:ext cx="2088232" cy="3691800"/>
          </a:xfrm>
          <a:prstGeom prst="rect">
            <a:avLst/>
          </a:prstGeom>
        </p:spPr>
      </p:pic>
      <p:pic>
        <p:nvPicPr>
          <p:cNvPr id="17" name="图片 16"/>
          <p:cNvPicPr/>
          <p:nvPr/>
        </p:nvPicPr>
        <p:blipFill>
          <a:blip r:embed="rId4"/>
          <a:stretch>
            <a:fillRect/>
          </a:stretch>
        </p:blipFill>
        <p:spPr>
          <a:xfrm>
            <a:off x="3563063" y="1071210"/>
            <a:ext cx="2664296" cy="404524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5" y="293681"/>
            <a:ext cx="3448050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63872"/>
      </p:ext>
    </p:extLst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3159633"/>
              </p:ext>
            </p:extLst>
          </p:nvPr>
        </p:nvGraphicFramePr>
        <p:xfrm>
          <a:off x="963412" y="1236316"/>
          <a:ext cx="7623745" cy="46047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Visio" r:id="rId4" imgW="6868250" imgH="4154251" progId="Visio.Drawing.11">
                  <p:embed/>
                </p:oleObj>
              </mc:Choice>
              <mc:Fallback>
                <p:oleObj name="Visio" r:id="rId4" imgW="6868250" imgH="4154251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3412" y="1236316"/>
                        <a:ext cx="7623745" cy="460474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323528" y="188640"/>
            <a:ext cx="2304256" cy="857256"/>
          </a:xfrm>
          <a:prstGeom prst="rect">
            <a:avLst/>
          </a:prstGeom>
          <a:gradFill>
            <a:gsLst>
              <a:gs pos="77000">
                <a:srgbClr val="2185DF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3200" dirty="0" smtClean="0"/>
              <a:t>二 系统</a:t>
            </a:r>
            <a:r>
              <a:rPr lang="zh-CN" altLang="en-US" sz="3200" dirty="0"/>
              <a:t>架构</a:t>
            </a:r>
            <a:endParaRPr lang="zh-CN" altLang="en-US" sz="3200" b="1" dirty="0">
              <a:solidFill>
                <a:schemeClr val="bg1"/>
              </a:solidFill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3568" y="1272180"/>
            <a:ext cx="3672408" cy="47491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372198" y="1263377"/>
            <a:ext cx="2376265" cy="47491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427984" y="1266789"/>
            <a:ext cx="1706677" cy="47491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210892" y="5589240"/>
            <a:ext cx="2376265" cy="107970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采集质量数据</a:t>
            </a:r>
          </a:p>
        </p:txBody>
      </p:sp>
      <p:sp>
        <p:nvSpPr>
          <p:cNvPr id="10" name="矩形 9"/>
          <p:cNvSpPr/>
          <p:nvPr/>
        </p:nvSpPr>
        <p:spPr>
          <a:xfrm>
            <a:off x="1331639" y="5589240"/>
            <a:ext cx="2376265" cy="107970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显示分析数据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74656" y="1772816"/>
            <a:ext cx="1832013" cy="107970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提供数据请求的服务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9640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/>
      <p:bldP spid="10" grpId="0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06" name="Group 43"/>
          <p:cNvGrpSpPr>
            <a:grpSpLocks/>
          </p:cNvGrpSpPr>
          <p:nvPr/>
        </p:nvGrpSpPr>
        <p:grpSpPr bwMode="auto">
          <a:xfrm>
            <a:off x="11577638" y="5807075"/>
            <a:ext cx="752475" cy="627063"/>
            <a:chOff x="0" y="0"/>
            <a:chExt cx="1695789" cy="1508048"/>
          </a:xfrm>
        </p:grpSpPr>
        <p:sp>
          <p:nvSpPr>
            <p:cNvPr id="47111" name="圆角矩形 44"/>
            <p:cNvSpPr>
              <a:spLocks/>
            </p:cNvSpPr>
            <p:nvPr/>
          </p:nvSpPr>
          <p:spPr bwMode="auto">
            <a:xfrm>
              <a:off x="76200" y="0"/>
              <a:ext cx="1600200" cy="1447800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9525">
              <a:solidFill>
                <a:srgbClr val="C0000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zh-CN" sz="1500" b="1" i="1">
                <a:solidFill>
                  <a:schemeClr val="accent1"/>
                </a:solidFill>
                <a:sym typeface="Arial" charset="0"/>
              </a:endParaRPr>
            </a:p>
          </p:txBody>
        </p:sp>
        <p:pic>
          <p:nvPicPr>
            <p:cNvPr id="4711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774" y="156030"/>
              <a:ext cx="980394" cy="761592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113" name="矩形 47"/>
            <p:cNvSpPr>
              <a:spLocks noChangeArrowheads="1"/>
            </p:cNvSpPr>
            <p:nvPr/>
          </p:nvSpPr>
          <p:spPr bwMode="auto">
            <a:xfrm>
              <a:off x="0" y="990596"/>
              <a:ext cx="1695789" cy="517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8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Arial" charset="0"/>
                </a:rPr>
                <a:t>企业类型</a:t>
              </a:r>
              <a:endParaRPr lang="zh-CN" altLang="en-US"/>
            </a:p>
          </p:txBody>
        </p:sp>
      </p:grpSp>
      <p:sp>
        <p:nvSpPr>
          <p:cNvPr id="48" name="矩形 47"/>
          <p:cNvSpPr/>
          <p:nvPr/>
        </p:nvSpPr>
        <p:spPr>
          <a:xfrm>
            <a:off x="2537695" y="428604"/>
            <a:ext cx="4284035" cy="857256"/>
          </a:xfrm>
          <a:prstGeom prst="rect">
            <a:avLst/>
          </a:prstGeom>
          <a:gradFill>
            <a:gsLst>
              <a:gs pos="77000">
                <a:srgbClr val="2185DF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47108" name="TextBox 53"/>
          <p:cNvSpPr txBox="1">
            <a:spLocks noChangeArrowheads="1"/>
          </p:cNvSpPr>
          <p:nvPr/>
        </p:nvSpPr>
        <p:spPr bwMode="auto">
          <a:xfrm>
            <a:off x="2843212" y="692150"/>
            <a:ext cx="36730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chemeClr val="bg1"/>
                </a:solidFill>
                <a:latin typeface="Verdana" pitchFamily="34" charset="0"/>
              </a:rPr>
              <a:t>  </a:t>
            </a:r>
            <a:r>
              <a:rPr lang="zh-CN" altLang="en-US" sz="3200" b="1" dirty="0" smtClean="0">
                <a:solidFill>
                  <a:schemeClr val="bg1"/>
                </a:solidFill>
                <a:latin typeface="Verdana" pitchFamily="34" charset="0"/>
              </a:rPr>
              <a:t>五  总结</a:t>
            </a:r>
            <a:endParaRPr lang="zh-CN" altLang="en-US" sz="3200" b="1" dirty="0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-142908" y="142852"/>
            <a:ext cx="9501254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47110" name="Picture 12" descr="图片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341438"/>
            <a:ext cx="8485188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圆角矩形 75"/>
          <p:cNvSpPr>
            <a:spLocks noChangeArrowheads="1"/>
          </p:cNvSpPr>
          <p:nvPr/>
        </p:nvSpPr>
        <p:spPr bwMode="auto">
          <a:xfrm>
            <a:off x="862934" y="1539256"/>
            <a:ext cx="7131050" cy="4491037"/>
          </a:xfrm>
          <a:prstGeom prst="roundRect">
            <a:avLst>
              <a:gd name="adj" fmla="val 3708"/>
            </a:avLst>
          </a:prstGeom>
          <a:solidFill>
            <a:srgbClr val="FFFFFF">
              <a:alpha val="85097"/>
            </a:srgbClr>
          </a:solidFill>
          <a:ln w="6350">
            <a:solidFill>
              <a:srgbClr val="A5A5A5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1" name="椭圆​​ 16"/>
          <p:cNvSpPr>
            <a:spLocks noChangeArrowheads="1"/>
          </p:cNvSpPr>
          <p:nvPr/>
        </p:nvSpPr>
        <p:spPr bwMode="auto">
          <a:xfrm>
            <a:off x="1146175" y="4297363"/>
            <a:ext cx="147638" cy="179387"/>
          </a:xfrm>
          <a:prstGeom prst="ellipse">
            <a:avLst/>
          </a:prstGeom>
          <a:solidFill>
            <a:schemeClr val="bg1"/>
          </a:solidFill>
          <a:ln w="3175">
            <a:solidFill>
              <a:srgbClr val="F2F2F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3" name="矩形 54"/>
          <p:cNvSpPr>
            <a:spLocks noChangeArrowheads="1"/>
          </p:cNvSpPr>
          <p:nvPr/>
        </p:nvSpPr>
        <p:spPr bwMode="auto">
          <a:xfrm>
            <a:off x="586325" y="1814938"/>
            <a:ext cx="4672784" cy="430758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数据库</a:t>
            </a:r>
            <a:r>
              <a:rPr lang="zh-CN" altLang="en-US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奔溃的解决</a:t>
            </a:r>
          </a:p>
        </p:txBody>
      </p:sp>
      <p:sp>
        <p:nvSpPr>
          <p:cNvPr id="16" name="矩形 59"/>
          <p:cNvSpPr>
            <a:spLocks noChangeArrowheads="1"/>
          </p:cNvSpPr>
          <p:nvPr/>
        </p:nvSpPr>
        <p:spPr bwMode="auto">
          <a:xfrm>
            <a:off x="616087" y="2497483"/>
            <a:ext cx="4605313" cy="430642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交叉编译</a:t>
            </a:r>
            <a:endParaRPr lang="zh-CN" altLang="en-US" sz="2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18" name="Group 18"/>
          <p:cNvGrpSpPr>
            <a:grpSpLocks/>
          </p:cNvGrpSpPr>
          <p:nvPr/>
        </p:nvGrpSpPr>
        <p:grpSpPr bwMode="auto">
          <a:xfrm>
            <a:off x="471203" y="3245443"/>
            <a:ext cx="4779498" cy="816223"/>
            <a:chOff x="1070222" y="307069"/>
            <a:chExt cx="4778525" cy="680983"/>
          </a:xfrm>
        </p:grpSpPr>
        <p:sp>
          <p:nvSpPr>
            <p:cNvPr id="19" name="矩形 61"/>
            <p:cNvSpPr>
              <a:spLocks noChangeArrowheads="1"/>
            </p:cNvSpPr>
            <p:nvPr/>
          </p:nvSpPr>
          <p:spPr bwMode="auto">
            <a:xfrm>
              <a:off x="1244373" y="307069"/>
              <a:ext cx="4548329" cy="35930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2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网页服务器搭建的繁琐</a:t>
              </a:r>
            </a:p>
          </p:txBody>
        </p:sp>
        <p:sp>
          <p:nvSpPr>
            <p:cNvPr id="20" name="直接连接符 63"/>
            <p:cNvSpPr>
              <a:spLocks noChangeShapeType="1"/>
            </p:cNvSpPr>
            <p:nvPr/>
          </p:nvSpPr>
          <p:spPr bwMode="auto">
            <a:xfrm flipV="1">
              <a:off x="1070222" y="988051"/>
              <a:ext cx="4778525" cy="1"/>
            </a:xfrm>
            <a:prstGeom prst="line">
              <a:avLst/>
            </a:prstGeom>
            <a:noFill/>
            <a:ln w="9525">
              <a:solidFill>
                <a:srgbClr val="7F7F7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" name="矩形 61"/>
          <p:cNvSpPr>
            <a:spLocks noChangeArrowheads="1"/>
          </p:cNvSpPr>
          <p:nvPr/>
        </p:nvSpPr>
        <p:spPr bwMode="auto">
          <a:xfrm>
            <a:off x="568584" y="3884408"/>
            <a:ext cx="4549255" cy="430656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网页没有数据的显示</a:t>
            </a:r>
            <a:r>
              <a:rPr lang="en-US" altLang="zh-CN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BUG</a:t>
            </a:r>
            <a:endParaRPr lang="zh-CN" altLang="en-US" sz="2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2" name="矩形 61"/>
          <p:cNvSpPr>
            <a:spLocks noChangeArrowheads="1"/>
          </p:cNvSpPr>
          <p:nvPr/>
        </p:nvSpPr>
        <p:spPr bwMode="auto">
          <a:xfrm>
            <a:off x="4349159" y="3385020"/>
            <a:ext cx="4549255" cy="430656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手机文件存储的权限问题</a:t>
            </a:r>
          </a:p>
        </p:txBody>
      </p:sp>
      <p:sp>
        <p:nvSpPr>
          <p:cNvPr id="23" name="矩形 61"/>
          <p:cNvSpPr>
            <a:spLocks noChangeArrowheads="1"/>
          </p:cNvSpPr>
          <p:nvPr/>
        </p:nvSpPr>
        <p:spPr bwMode="auto">
          <a:xfrm>
            <a:off x="3919713" y="2030252"/>
            <a:ext cx="4909295" cy="430887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不同平台下编码问题导致的乱码问题</a:t>
            </a:r>
          </a:p>
        </p:txBody>
      </p:sp>
      <p:sp>
        <p:nvSpPr>
          <p:cNvPr id="24" name="矩形 61"/>
          <p:cNvSpPr>
            <a:spLocks noChangeArrowheads="1"/>
          </p:cNvSpPr>
          <p:nvPr/>
        </p:nvSpPr>
        <p:spPr bwMode="auto">
          <a:xfrm>
            <a:off x="4013625" y="2712440"/>
            <a:ext cx="4549255" cy="430656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手机调试问题</a:t>
            </a:r>
          </a:p>
        </p:txBody>
      </p:sp>
      <p:sp>
        <p:nvSpPr>
          <p:cNvPr id="25" name="矩形 61"/>
          <p:cNvSpPr>
            <a:spLocks noChangeArrowheads="1"/>
          </p:cNvSpPr>
          <p:nvPr/>
        </p:nvSpPr>
        <p:spPr bwMode="auto">
          <a:xfrm>
            <a:off x="4556575" y="4041033"/>
            <a:ext cx="4134421" cy="430656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局部</a:t>
            </a:r>
            <a:r>
              <a:rPr lang="zh-CN" altLang="en-US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刷新控件的困惑</a:t>
            </a:r>
          </a:p>
        </p:txBody>
      </p:sp>
      <p:sp>
        <p:nvSpPr>
          <p:cNvPr id="26" name="矩形 61"/>
          <p:cNvSpPr>
            <a:spLocks noChangeArrowheads="1"/>
          </p:cNvSpPr>
          <p:nvPr/>
        </p:nvSpPr>
        <p:spPr bwMode="auto">
          <a:xfrm>
            <a:off x="648089" y="4640835"/>
            <a:ext cx="4549255" cy="430656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system</a:t>
            </a:r>
            <a:r>
              <a:rPr lang="zh-CN" altLang="en-US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函数导致的</a:t>
            </a:r>
            <a:r>
              <a:rPr lang="en-US" altLang="zh-CN" sz="2200" b="1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epoll</a:t>
            </a:r>
            <a:r>
              <a:rPr lang="zh-CN" altLang="en-US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假错误</a:t>
            </a:r>
          </a:p>
        </p:txBody>
      </p:sp>
      <p:sp>
        <p:nvSpPr>
          <p:cNvPr id="27" name="矩形 61"/>
          <p:cNvSpPr>
            <a:spLocks noChangeArrowheads="1"/>
          </p:cNvSpPr>
          <p:nvPr/>
        </p:nvSpPr>
        <p:spPr bwMode="auto">
          <a:xfrm>
            <a:off x="4547102" y="4921434"/>
            <a:ext cx="4549255" cy="430656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不同平台下的字符串结束标识符</a:t>
            </a:r>
          </a:p>
        </p:txBody>
      </p:sp>
      <p:sp>
        <p:nvSpPr>
          <p:cNvPr id="30" name="矩形 29"/>
          <p:cNvSpPr/>
          <p:nvPr/>
        </p:nvSpPr>
        <p:spPr>
          <a:xfrm>
            <a:off x="107504" y="548680"/>
            <a:ext cx="3341400" cy="857256"/>
          </a:xfrm>
          <a:prstGeom prst="rect">
            <a:avLst/>
          </a:prstGeom>
          <a:gradFill>
            <a:gsLst>
              <a:gs pos="77000">
                <a:srgbClr val="2185DF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3200" b="1" dirty="0" smtClean="0">
                <a:solidFill>
                  <a:schemeClr val="bg1"/>
                </a:solidFill>
                <a:latin typeface="Verdana" pitchFamily="34" charset="0"/>
                <a:ea typeface="宋体" pitchFamily="2" charset="-122"/>
              </a:rPr>
              <a:t>BUG</a:t>
            </a:r>
            <a:r>
              <a:rPr lang="zh-CN" altLang="en-US" sz="3200" b="1" dirty="0" smtClean="0">
                <a:solidFill>
                  <a:schemeClr val="bg1"/>
                </a:solidFill>
                <a:latin typeface="Verdana" pitchFamily="34" charset="0"/>
                <a:ea typeface="宋体" pitchFamily="2" charset="-122"/>
              </a:rPr>
              <a:t>痛苦并快乐</a:t>
            </a:r>
            <a:endParaRPr lang="zh-CN" altLang="en-US" sz="3200" b="1" dirty="0">
              <a:solidFill>
                <a:schemeClr val="bg1"/>
              </a:solidFill>
              <a:latin typeface="Verdana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 autoUpdateAnimBg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06" name="Group 43"/>
          <p:cNvGrpSpPr>
            <a:grpSpLocks/>
          </p:cNvGrpSpPr>
          <p:nvPr/>
        </p:nvGrpSpPr>
        <p:grpSpPr bwMode="auto">
          <a:xfrm>
            <a:off x="11577638" y="5807075"/>
            <a:ext cx="752475" cy="627063"/>
            <a:chOff x="0" y="0"/>
            <a:chExt cx="1695789" cy="1508048"/>
          </a:xfrm>
        </p:grpSpPr>
        <p:sp>
          <p:nvSpPr>
            <p:cNvPr id="47111" name="圆角矩形 44"/>
            <p:cNvSpPr>
              <a:spLocks/>
            </p:cNvSpPr>
            <p:nvPr/>
          </p:nvSpPr>
          <p:spPr bwMode="auto">
            <a:xfrm>
              <a:off x="76200" y="0"/>
              <a:ext cx="1600200" cy="1447800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9525">
              <a:solidFill>
                <a:srgbClr val="C0000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zh-CN" sz="1500" b="1" i="1">
                <a:solidFill>
                  <a:schemeClr val="accent1"/>
                </a:solidFill>
                <a:sym typeface="Arial" charset="0"/>
              </a:endParaRPr>
            </a:p>
          </p:txBody>
        </p:sp>
        <p:pic>
          <p:nvPicPr>
            <p:cNvPr id="4711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774" y="156030"/>
              <a:ext cx="980394" cy="761592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113" name="矩形 47"/>
            <p:cNvSpPr>
              <a:spLocks noChangeArrowheads="1"/>
            </p:cNvSpPr>
            <p:nvPr/>
          </p:nvSpPr>
          <p:spPr bwMode="auto">
            <a:xfrm>
              <a:off x="0" y="990596"/>
              <a:ext cx="1695789" cy="517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8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Arial" charset="0"/>
                </a:rPr>
                <a:t>企业类型</a:t>
              </a:r>
              <a:endParaRPr lang="zh-CN" altLang="en-US"/>
            </a:p>
          </p:txBody>
        </p:sp>
      </p:grpSp>
      <p:sp>
        <p:nvSpPr>
          <p:cNvPr id="48" name="矩形 47"/>
          <p:cNvSpPr/>
          <p:nvPr/>
        </p:nvSpPr>
        <p:spPr>
          <a:xfrm>
            <a:off x="2339752" y="548680"/>
            <a:ext cx="4284035" cy="857256"/>
          </a:xfrm>
          <a:prstGeom prst="rect">
            <a:avLst/>
          </a:prstGeom>
          <a:gradFill>
            <a:gsLst>
              <a:gs pos="77000">
                <a:srgbClr val="2185DF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47108" name="TextBox 53"/>
          <p:cNvSpPr txBox="1">
            <a:spLocks noChangeArrowheads="1"/>
          </p:cNvSpPr>
          <p:nvPr/>
        </p:nvSpPr>
        <p:spPr bwMode="auto">
          <a:xfrm>
            <a:off x="2843212" y="692150"/>
            <a:ext cx="36730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chemeClr val="bg1"/>
                </a:solidFill>
                <a:latin typeface="Verdana" pitchFamily="34" charset="0"/>
              </a:rPr>
              <a:t>  </a:t>
            </a:r>
            <a:r>
              <a:rPr lang="zh-CN" altLang="en-US" sz="3200" b="1" dirty="0" smtClean="0">
                <a:solidFill>
                  <a:schemeClr val="bg1"/>
                </a:solidFill>
                <a:latin typeface="Verdana" pitchFamily="34" charset="0"/>
              </a:rPr>
              <a:t>五  总结</a:t>
            </a:r>
            <a:endParaRPr lang="zh-CN" altLang="en-US" sz="3200" b="1" dirty="0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-142908" y="142852"/>
            <a:ext cx="9501254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47110" name="Picture 12" descr="图片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341438"/>
            <a:ext cx="8485188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圆角矩形 75"/>
          <p:cNvSpPr>
            <a:spLocks noChangeArrowheads="1"/>
          </p:cNvSpPr>
          <p:nvPr/>
        </p:nvSpPr>
        <p:spPr bwMode="auto">
          <a:xfrm>
            <a:off x="827088" y="1557338"/>
            <a:ext cx="7131050" cy="4491037"/>
          </a:xfrm>
          <a:prstGeom prst="roundRect">
            <a:avLst>
              <a:gd name="adj" fmla="val 3708"/>
            </a:avLst>
          </a:prstGeom>
          <a:solidFill>
            <a:srgbClr val="FFFFFF">
              <a:alpha val="85097"/>
            </a:srgbClr>
          </a:solidFill>
          <a:ln w="6350">
            <a:solidFill>
              <a:srgbClr val="A5A5A5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1" name="椭圆​​ 16"/>
          <p:cNvSpPr>
            <a:spLocks noChangeArrowheads="1"/>
          </p:cNvSpPr>
          <p:nvPr/>
        </p:nvSpPr>
        <p:spPr bwMode="auto">
          <a:xfrm>
            <a:off x="1146175" y="4297363"/>
            <a:ext cx="147638" cy="179387"/>
          </a:xfrm>
          <a:prstGeom prst="ellipse">
            <a:avLst/>
          </a:prstGeom>
          <a:solidFill>
            <a:schemeClr val="bg1"/>
          </a:solidFill>
          <a:ln w="3175">
            <a:solidFill>
              <a:srgbClr val="F2F2F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12" name="Group 10"/>
          <p:cNvGrpSpPr>
            <a:grpSpLocks/>
          </p:cNvGrpSpPr>
          <p:nvPr/>
        </p:nvGrpSpPr>
        <p:grpSpPr bwMode="auto">
          <a:xfrm>
            <a:off x="586325" y="1814938"/>
            <a:ext cx="7052281" cy="897859"/>
            <a:chOff x="-1302403" y="77217"/>
            <a:chExt cx="7052534" cy="748710"/>
          </a:xfrm>
        </p:grpSpPr>
        <p:sp>
          <p:nvSpPr>
            <p:cNvPr id="13" name="矩形 54"/>
            <p:cNvSpPr>
              <a:spLocks noChangeArrowheads="1"/>
            </p:cNvSpPr>
            <p:nvPr/>
          </p:nvSpPr>
          <p:spPr bwMode="auto">
            <a:xfrm>
              <a:off x="-1302403" y="77217"/>
              <a:ext cx="4672952" cy="35920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2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Socket</a:t>
              </a:r>
              <a:r>
                <a:rPr lang="zh-CN" altLang="en-US" sz="22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通信的传输包的解决</a:t>
              </a:r>
            </a:p>
          </p:txBody>
        </p:sp>
        <p:sp>
          <p:nvSpPr>
            <p:cNvPr id="14" name="直接连接符 58"/>
            <p:cNvSpPr>
              <a:spLocks noChangeShapeType="1"/>
            </p:cNvSpPr>
            <p:nvPr/>
          </p:nvSpPr>
          <p:spPr bwMode="auto">
            <a:xfrm>
              <a:off x="1058129" y="825926"/>
              <a:ext cx="4692002" cy="1"/>
            </a:xfrm>
            <a:prstGeom prst="line">
              <a:avLst/>
            </a:prstGeom>
            <a:noFill/>
            <a:ln w="9525">
              <a:solidFill>
                <a:srgbClr val="7F7F7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616087" y="2497483"/>
            <a:ext cx="4816746" cy="681640"/>
            <a:chOff x="1022117" y="275515"/>
            <a:chExt cx="4816920" cy="569109"/>
          </a:xfrm>
        </p:grpSpPr>
        <p:sp>
          <p:nvSpPr>
            <p:cNvPr id="16" name="矩形 59"/>
            <p:cNvSpPr>
              <a:spLocks noChangeArrowheads="1"/>
            </p:cNvSpPr>
            <p:nvPr/>
          </p:nvSpPr>
          <p:spPr bwMode="auto">
            <a:xfrm>
              <a:off x="1022117" y="275515"/>
              <a:ext cx="4605479" cy="35954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2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Socket</a:t>
              </a:r>
              <a:r>
                <a:rPr lang="zh-CN" altLang="en-US" sz="22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通信读写函数的假错误问题</a:t>
              </a:r>
            </a:p>
          </p:txBody>
        </p:sp>
        <p:sp>
          <p:nvSpPr>
            <p:cNvPr id="17" name="直接连接符 60"/>
            <p:cNvSpPr>
              <a:spLocks noChangeShapeType="1"/>
            </p:cNvSpPr>
            <p:nvPr/>
          </p:nvSpPr>
          <p:spPr bwMode="auto">
            <a:xfrm>
              <a:off x="1060512" y="844623"/>
              <a:ext cx="4778525" cy="1"/>
            </a:xfrm>
            <a:prstGeom prst="line">
              <a:avLst/>
            </a:prstGeom>
            <a:noFill/>
            <a:ln w="9525">
              <a:solidFill>
                <a:srgbClr val="7F7F7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" name="Group 18"/>
          <p:cNvGrpSpPr>
            <a:grpSpLocks/>
          </p:cNvGrpSpPr>
          <p:nvPr/>
        </p:nvGrpSpPr>
        <p:grpSpPr bwMode="auto">
          <a:xfrm>
            <a:off x="471203" y="3245443"/>
            <a:ext cx="4779498" cy="816223"/>
            <a:chOff x="1070222" y="307069"/>
            <a:chExt cx="4778525" cy="680983"/>
          </a:xfrm>
        </p:grpSpPr>
        <p:sp>
          <p:nvSpPr>
            <p:cNvPr id="19" name="矩形 61"/>
            <p:cNvSpPr>
              <a:spLocks noChangeArrowheads="1"/>
            </p:cNvSpPr>
            <p:nvPr/>
          </p:nvSpPr>
          <p:spPr bwMode="auto">
            <a:xfrm>
              <a:off x="1244373" y="307069"/>
              <a:ext cx="4548329" cy="35930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2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获得自增字段的刚插入值</a:t>
              </a:r>
            </a:p>
          </p:txBody>
        </p:sp>
        <p:sp>
          <p:nvSpPr>
            <p:cNvPr id="20" name="直接连接符 63"/>
            <p:cNvSpPr>
              <a:spLocks noChangeShapeType="1"/>
            </p:cNvSpPr>
            <p:nvPr/>
          </p:nvSpPr>
          <p:spPr bwMode="auto">
            <a:xfrm flipV="1">
              <a:off x="1070222" y="988051"/>
              <a:ext cx="4778525" cy="1"/>
            </a:xfrm>
            <a:prstGeom prst="line">
              <a:avLst/>
            </a:prstGeom>
            <a:noFill/>
            <a:ln w="9525">
              <a:solidFill>
                <a:srgbClr val="7F7F7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" name="矩形 61"/>
          <p:cNvSpPr>
            <a:spLocks noChangeArrowheads="1"/>
          </p:cNvSpPr>
          <p:nvPr/>
        </p:nvSpPr>
        <p:spPr bwMode="auto">
          <a:xfrm>
            <a:off x="586325" y="3869414"/>
            <a:ext cx="4549255" cy="430656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数据库存储乱码</a:t>
            </a:r>
          </a:p>
        </p:txBody>
      </p:sp>
      <p:sp>
        <p:nvSpPr>
          <p:cNvPr id="23" name="矩形 61"/>
          <p:cNvSpPr>
            <a:spLocks noChangeArrowheads="1"/>
          </p:cNvSpPr>
          <p:nvPr/>
        </p:nvSpPr>
        <p:spPr bwMode="auto">
          <a:xfrm>
            <a:off x="4011579" y="2066596"/>
            <a:ext cx="4909295" cy="430887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手机端的屏幕大小问题</a:t>
            </a:r>
          </a:p>
        </p:txBody>
      </p:sp>
      <p:sp>
        <p:nvSpPr>
          <p:cNvPr id="26" name="矩形 61"/>
          <p:cNvSpPr>
            <a:spLocks noChangeArrowheads="1"/>
          </p:cNvSpPr>
          <p:nvPr/>
        </p:nvSpPr>
        <p:spPr bwMode="auto">
          <a:xfrm>
            <a:off x="648089" y="4640835"/>
            <a:ext cx="4549255" cy="430656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数据库外键的开启</a:t>
            </a:r>
          </a:p>
        </p:txBody>
      </p:sp>
      <p:sp>
        <p:nvSpPr>
          <p:cNvPr id="27" name="矩形 61"/>
          <p:cNvSpPr>
            <a:spLocks noChangeArrowheads="1"/>
          </p:cNvSpPr>
          <p:nvPr/>
        </p:nvSpPr>
        <p:spPr bwMode="auto">
          <a:xfrm>
            <a:off x="4795039" y="2712804"/>
            <a:ext cx="4549255" cy="430656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服务器内存的释放</a:t>
            </a:r>
          </a:p>
        </p:txBody>
      </p:sp>
      <p:sp>
        <p:nvSpPr>
          <p:cNvPr id="30" name="矩形 61"/>
          <p:cNvSpPr>
            <a:spLocks noChangeArrowheads="1"/>
          </p:cNvSpPr>
          <p:nvPr/>
        </p:nvSpPr>
        <p:spPr bwMode="auto">
          <a:xfrm>
            <a:off x="4795039" y="3436176"/>
            <a:ext cx="4549255" cy="430656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服务器并发的困扰</a:t>
            </a:r>
          </a:p>
        </p:txBody>
      </p:sp>
      <p:sp>
        <p:nvSpPr>
          <p:cNvPr id="31" name="矩形 61"/>
          <p:cNvSpPr>
            <a:spLocks noChangeArrowheads="1"/>
          </p:cNvSpPr>
          <p:nvPr/>
        </p:nvSpPr>
        <p:spPr bwMode="auto">
          <a:xfrm>
            <a:off x="4759635" y="4084742"/>
            <a:ext cx="4549255" cy="430656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多线程的数据同步问题</a:t>
            </a:r>
          </a:p>
        </p:txBody>
      </p:sp>
      <p:sp>
        <p:nvSpPr>
          <p:cNvPr id="32" name="矩形 31"/>
          <p:cNvSpPr/>
          <p:nvPr/>
        </p:nvSpPr>
        <p:spPr>
          <a:xfrm>
            <a:off x="67693" y="548680"/>
            <a:ext cx="3341400" cy="857256"/>
          </a:xfrm>
          <a:prstGeom prst="rect">
            <a:avLst/>
          </a:prstGeom>
          <a:gradFill>
            <a:gsLst>
              <a:gs pos="77000">
                <a:srgbClr val="2185DF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3200" b="1" dirty="0" smtClean="0">
                <a:solidFill>
                  <a:schemeClr val="bg1"/>
                </a:solidFill>
                <a:latin typeface="Verdana" pitchFamily="34" charset="0"/>
                <a:ea typeface="宋体" pitchFamily="2" charset="-122"/>
              </a:rPr>
              <a:t>BUG</a:t>
            </a:r>
            <a:r>
              <a:rPr lang="zh-CN" altLang="en-US" sz="3200" b="1" dirty="0" smtClean="0">
                <a:solidFill>
                  <a:schemeClr val="bg1"/>
                </a:solidFill>
                <a:latin typeface="Verdana" pitchFamily="34" charset="0"/>
                <a:ea typeface="宋体" pitchFamily="2" charset="-122"/>
              </a:rPr>
              <a:t>痛苦并快乐</a:t>
            </a:r>
            <a:endParaRPr lang="zh-CN" altLang="en-US" sz="3200" b="1" dirty="0">
              <a:solidFill>
                <a:schemeClr val="bg1"/>
              </a:solidFill>
              <a:latin typeface="Verdan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49292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 autoUpdateAnimBg="0"/>
      <p:bldP spid="21" grpId="0" animBg="1"/>
      <p:bldP spid="23" grpId="0" animBg="1"/>
      <p:bldP spid="26" grpId="0" animBg="1"/>
      <p:bldP spid="27" grpId="0" animBg="1"/>
      <p:bldP spid="30" grpId="0" animBg="1"/>
      <p:bldP spid="31" grpId="0" animBg="1"/>
      <p:bldP spid="3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06" name="Group 43"/>
          <p:cNvGrpSpPr>
            <a:grpSpLocks/>
          </p:cNvGrpSpPr>
          <p:nvPr/>
        </p:nvGrpSpPr>
        <p:grpSpPr bwMode="auto">
          <a:xfrm>
            <a:off x="11577638" y="5807075"/>
            <a:ext cx="752475" cy="627063"/>
            <a:chOff x="0" y="0"/>
            <a:chExt cx="1695789" cy="1508048"/>
          </a:xfrm>
        </p:grpSpPr>
        <p:sp>
          <p:nvSpPr>
            <p:cNvPr id="47111" name="圆角矩形 44"/>
            <p:cNvSpPr>
              <a:spLocks/>
            </p:cNvSpPr>
            <p:nvPr/>
          </p:nvSpPr>
          <p:spPr bwMode="auto">
            <a:xfrm>
              <a:off x="76200" y="0"/>
              <a:ext cx="1600200" cy="1447800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9525">
              <a:solidFill>
                <a:srgbClr val="C0000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zh-CN" sz="1500" b="1" i="1">
                <a:solidFill>
                  <a:schemeClr val="accent1"/>
                </a:solidFill>
                <a:sym typeface="Arial" charset="0"/>
              </a:endParaRPr>
            </a:p>
          </p:txBody>
        </p:sp>
        <p:pic>
          <p:nvPicPr>
            <p:cNvPr id="4711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774" y="156030"/>
              <a:ext cx="980394" cy="761592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113" name="矩形 47"/>
            <p:cNvSpPr>
              <a:spLocks noChangeArrowheads="1"/>
            </p:cNvSpPr>
            <p:nvPr/>
          </p:nvSpPr>
          <p:spPr bwMode="auto">
            <a:xfrm>
              <a:off x="0" y="990596"/>
              <a:ext cx="1695789" cy="517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8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Arial" charset="0"/>
                </a:rPr>
                <a:t>企业类型</a:t>
              </a:r>
              <a:endParaRPr lang="zh-CN" altLang="en-US"/>
            </a:p>
          </p:txBody>
        </p:sp>
      </p:grpSp>
      <p:sp>
        <p:nvSpPr>
          <p:cNvPr id="48" name="矩形 47"/>
          <p:cNvSpPr/>
          <p:nvPr/>
        </p:nvSpPr>
        <p:spPr>
          <a:xfrm>
            <a:off x="2339752" y="548680"/>
            <a:ext cx="4284035" cy="857256"/>
          </a:xfrm>
          <a:prstGeom prst="rect">
            <a:avLst/>
          </a:prstGeom>
          <a:gradFill>
            <a:gsLst>
              <a:gs pos="77000">
                <a:srgbClr val="2185DF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47108" name="TextBox 53"/>
          <p:cNvSpPr txBox="1">
            <a:spLocks noChangeArrowheads="1"/>
          </p:cNvSpPr>
          <p:nvPr/>
        </p:nvSpPr>
        <p:spPr bwMode="auto">
          <a:xfrm>
            <a:off x="2843213" y="692150"/>
            <a:ext cx="26654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chemeClr val="bg1"/>
                </a:solidFill>
                <a:latin typeface="Verdana" pitchFamily="34" charset="0"/>
              </a:rPr>
              <a:t>  </a:t>
            </a:r>
            <a:r>
              <a:rPr lang="zh-CN" altLang="en-US" sz="3200" b="1" dirty="0" smtClean="0">
                <a:solidFill>
                  <a:schemeClr val="bg1"/>
                </a:solidFill>
                <a:latin typeface="Verdana" pitchFamily="34" charset="0"/>
              </a:rPr>
              <a:t>五 总结</a:t>
            </a:r>
            <a:endParaRPr lang="zh-CN" altLang="en-US" sz="3200" b="1" dirty="0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-142908" y="142852"/>
            <a:ext cx="9501254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47110" name="Picture 12" descr="图片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341438"/>
            <a:ext cx="8485188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圆角矩形 75"/>
          <p:cNvSpPr>
            <a:spLocks noChangeArrowheads="1"/>
          </p:cNvSpPr>
          <p:nvPr/>
        </p:nvSpPr>
        <p:spPr bwMode="auto">
          <a:xfrm>
            <a:off x="827088" y="1557338"/>
            <a:ext cx="7131050" cy="4491037"/>
          </a:xfrm>
          <a:prstGeom prst="roundRect">
            <a:avLst>
              <a:gd name="adj" fmla="val 3708"/>
            </a:avLst>
          </a:prstGeom>
          <a:solidFill>
            <a:srgbClr val="FFFFFF">
              <a:alpha val="85097"/>
            </a:srgbClr>
          </a:solidFill>
          <a:ln w="6350">
            <a:solidFill>
              <a:srgbClr val="A5A5A5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1" name="椭圆​​ 16"/>
          <p:cNvSpPr>
            <a:spLocks noChangeArrowheads="1"/>
          </p:cNvSpPr>
          <p:nvPr/>
        </p:nvSpPr>
        <p:spPr bwMode="auto">
          <a:xfrm>
            <a:off x="1146175" y="4297363"/>
            <a:ext cx="147638" cy="179387"/>
          </a:xfrm>
          <a:prstGeom prst="ellipse">
            <a:avLst/>
          </a:prstGeom>
          <a:solidFill>
            <a:schemeClr val="bg1"/>
          </a:solidFill>
          <a:ln w="3175">
            <a:solidFill>
              <a:srgbClr val="F2F2F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03648" y="2564904"/>
            <a:ext cx="6086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    </a:t>
            </a:r>
            <a:r>
              <a:rPr lang="zh-CN" altLang="zh-CN" b="1" dirty="0" smtClean="0"/>
              <a:t>感谢老师</a:t>
            </a:r>
            <a:r>
              <a:rPr lang="zh-CN" altLang="en-US" b="1" dirty="0"/>
              <a:t>们</a:t>
            </a:r>
            <a:r>
              <a:rPr lang="zh-CN" altLang="zh-CN" b="1" dirty="0" smtClean="0"/>
              <a:t>对</a:t>
            </a:r>
            <a:r>
              <a:rPr lang="zh-CN" altLang="zh-CN" b="1" dirty="0"/>
              <a:t>我的指导和帮助，感谢我的家人和同学们对我的支持和帮助</a:t>
            </a:r>
            <a:r>
              <a:rPr lang="zh-CN" altLang="zh-CN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1328789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 autoUpdateAnimBg="0"/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图片 2" descr="方形立体小人锐普PPT论坛-09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3" t="31522" r="32175" b="21725"/>
          <a:stretch>
            <a:fillRect/>
          </a:stretch>
        </p:blipFill>
        <p:spPr bwMode="auto">
          <a:xfrm rot="2522907">
            <a:off x="5581650" y="3257550"/>
            <a:ext cx="3097213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9"/>
          <p:cNvGrpSpPr>
            <a:grpSpLocks/>
          </p:cNvGrpSpPr>
          <p:nvPr/>
        </p:nvGrpSpPr>
        <p:grpSpPr bwMode="auto">
          <a:xfrm>
            <a:off x="683568" y="1521481"/>
            <a:ext cx="5926137" cy="1008063"/>
            <a:chOff x="1598182" y="3717032"/>
            <a:chExt cx="5926146" cy="1008112"/>
          </a:xfrm>
        </p:grpSpPr>
        <p:sp>
          <p:nvSpPr>
            <p:cNvPr id="5" name="矩形标注 4"/>
            <p:cNvSpPr/>
            <p:nvPr/>
          </p:nvSpPr>
          <p:spPr>
            <a:xfrm>
              <a:off x="1598182" y="3717032"/>
              <a:ext cx="5926146" cy="1008112"/>
            </a:xfrm>
            <a:prstGeom prst="wedgeRectCallout">
              <a:avLst>
                <a:gd name="adj1" fmla="val 34037"/>
                <a:gd name="adj2" fmla="val 82367"/>
              </a:avLst>
            </a:prstGeom>
            <a:solidFill>
              <a:srgbClr val="FF3C37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itchFamily="2" charset="-122"/>
              </a:endParaRPr>
            </a:p>
          </p:txBody>
        </p:sp>
        <p:grpSp>
          <p:nvGrpSpPr>
            <p:cNvPr id="48133" name="矩形 24"/>
            <p:cNvGrpSpPr>
              <a:grpSpLocks/>
            </p:cNvGrpSpPr>
            <p:nvPr/>
          </p:nvGrpSpPr>
          <p:grpSpPr bwMode="auto">
            <a:xfrm>
              <a:off x="1755648" y="3828288"/>
              <a:ext cx="5632704" cy="798576"/>
              <a:chOff x="1755648" y="3828288"/>
              <a:chExt cx="5632704" cy="798576"/>
            </a:xfrm>
          </p:grpSpPr>
          <p:pic>
            <p:nvPicPr>
              <p:cNvPr id="48134" name="矩形 24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5648" y="3828288"/>
                <a:ext cx="5632704" cy="798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8135" name="Text Box 14"/>
              <p:cNvSpPr txBox="1">
                <a:spLocks noChangeArrowheads="1"/>
              </p:cNvSpPr>
              <p:nvPr/>
            </p:nvSpPr>
            <p:spPr bwMode="auto">
              <a:xfrm>
                <a:off x="1763688" y="3831458"/>
                <a:ext cx="5616624" cy="792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zh-CN" altLang="en-US" sz="3200" b="1">
                    <a:latin typeface="Verdana" pitchFamily="34" charset="0"/>
                  </a:rPr>
                  <a:t>  敬请老师同学们批评指正！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采集质量数据</a:t>
            </a:r>
            <a:endParaRPr lang="zh-CN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6429911"/>
              </p:ext>
            </p:extLst>
          </p:nvPr>
        </p:nvGraphicFramePr>
        <p:xfrm>
          <a:off x="2267744" y="2060848"/>
          <a:ext cx="4752528" cy="32255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name="Visio" r:id="rId3" imgW="2791752" imgH="1893651" progId="Visio.Drawing.11">
                  <p:embed/>
                </p:oleObj>
              </mc:Choice>
              <mc:Fallback>
                <p:oleObj name="Visio" r:id="rId3" imgW="2791752" imgH="1893651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744" y="2060848"/>
                        <a:ext cx="4752528" cy="322554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56701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显示分析数据</a:t>
            </a:r>
            <a:endParaRPr lang="zh-CN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2673608"/>
              </p:ext>
            </p:extLst>
          </p:nvPr>
        </p:nvGraphicFramePr>
        <p:xfrm>
          <a:off x="2195736" y="1916832"/>
          <a:ext cx="4608512" cy="4123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Visio" r:id="rId3" imgW="3662995" imgH="3282004" progId="Visio.Drawing.11">
                  <p:embed/>
                </p:oleObj>
              </mc:Choice>
              <mc:Fallback>
                <p:oleObj name="Visio" r:id="rId3" imgW="3662995" imgH="3282004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736" y="1916832"/>
                        <a:ext cx="4608512" cy="41234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27405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圆角矩形 75"/>
          <p:cNvSpPr>
            <a:spLocks noChangeArrowheads="1"/>
          </p:cNvSpPr>
          <p:nvPr/>
        </p:nvSpPr>
        <p:spPr bwMode="auto">
          <a:xfrm>
            <a:off x="827088" y="1557338"/>
            <a:ext cx="7131050" cy="4491037"/>
          </a:xfrm>
          <a:prstGeom prst="roundRect">
            <a:avLst>
              <a:gd name="adj" fmla="val 3708"/>
            </a:avLst>
          </a:prstGeom>
          <a:solidFill>
            <a:srgbClr val="FFFFFF">
              <a:alpha val="85097"/>
            </a:srgbClr>
          </a:solidFill>
          <a:ln w="6350">
            <a:solidFill>
              <a:srgbClr val="A5A5A5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1507" name="椭圆​​ 16"/>
          <p:cNvSpPr>
            <a:spLocks noChangeArrowheads="1"/>
          </p:cNvSpPr>
          <p:nvPr/>
        </p:nvSpPr>
        <p:spPr bwMode="auto">
          <a:xfrm>
            <a:off x="1146175" y="4297363"/>
            <a:ext cx="147638" cy="179387"/>
          </a:xfrm>
          <a:prstGeom prst="ellipse">
            <a:avLst/>
          </a:prstGeom>
          <a:solidFill>
            <a:schemeClr val="bg1"/>
          </a:solidFill>
          <a:ln w="3175">
            <a:solidFill>
              <a:srgbClr val="F2F2F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1406" y="260648"/>
            <a:ext cx="9072594" cy="857256"/>
          </a:xfrm>
          <a:prstGeom prst="rect">
            <a:avLst/>
          </a:prstGeom>
          <a:gradFill>
            <a:gsLst>
              <a:gs pos="77000">
                <a:srgbClr val="2185DF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1512" name="TextBox 53"/>
          <p:cNvSpPr txBox="1">
            <a:spLocks noChangeArrowheads="1"/>
          </p:cNvSpPr>
          <p:nvPr/>
        </p:nvSpPr>
        <p:spPr bwMode="auto">
          <a:xfrm>
            <a:off x="-163513" y="461963"/>
            <a:ext cx="32720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chemeClr val="bg1"/>
                </a:solidFill>
                <a:latin typeface="Verdana" pitchFamily="34" charset="0"/>
              </a:rPr>
              <a:t> </a:t>
            </a:r>
            <a:r>
              <a:rPr lang="zh-CN" altLang="en-US" sz="3600" b="1" dirty="0">
                <a:solidFill>
                  <a:schemeClr val="bg1"/>
                </a:solidFill>
                <a:latin typeface="Verdana" pitchFamily="34" charset="0"/>
              </a:rPr>
              <a:t>☞</a:t>
            </a:r>
            <a:r>
              <a:rPr lang="zh-CN" altLang="en-US" sz="3200" b="1" dirty="0">
                <a:solidFill>
                  <a:schemeClr val="bg1"/>
                </a:solidFill>
                <a:latin typeface="Verdana" pitchFamily="34" charset="0"/>
              </a:rPr>
              <a:t>  </a:t>
            </a:r>
            <a:r>
              <a:rPr lang="zh-CN" altLang="en-US" sz="3200" b="1" dirty="0" smtClean="0">
                <a:solidFill>
                  <a:schemeClr val="bg1"/>
                </a:solidFill>
                <a:latin typeface="Verdana" pitchFamily="34" charset="0"/>
              </a:rPr>
              <a:t>三 功能需求</a:t>
            </a:r>
            <a:endParaRPr lang="zh-CN" altLang="en-US" sz="3200" b="1" dirty="0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725488" y="1924050"/>
            <a:ext cx="8355012" cy="715963"/>
          </a:xfrm>
          <a:custGeom>
            <a:avLst/>
            <a:gdLst>
              <a:gd name="connsiteX0" fmla="*/ 0 w 8355724"/>
              <a:gd name="connsiteY0" fmla="*/ 0 h 717331"/>
              <a:gd name="connsiteX1" fmla="*/ 1087820 w 8355724"/>
              <a:gd name="connsiteY1" fmla="*/ 346841 h 717331"/>
              <a:gd name="connsiteX2" fmla="*/ 2585545 w 8355724"/>
              <a:gd name="connsiteY2" fmla="*/ 315310 h 717331"/>
              <a:gd name="connsiteX3" fmla="*/ 4240924 w 8355724"/>
              <a:gd name="connsiteY3" fmla="*/ 662152 h 717331"/>
              <a:gd name="connsiteX4" fmla="*/ 5849007 w 8355724"/>
              <a:gd name="connsiteY4" fmla="*/ 646386 h 717331"/>
              <a:gd name="connsiteX5" fmla="*/ 7409793 w 8355724"/>
              <a:gd name="connsiteY5" fmla="*/ 331076 h 717331"/>
              <a:gd name="connsiteX6" fmla="*/ 8355724 w 8355724"/>
              <a:gd name="connsiteY6" fmla="*/ 204952 h 71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55724" h="717331">
                <a:moveTo>
                  <a:pt x="0" y="0"/>
                </a:moveTo>
                <a:cubicBezTo>
                  <a:pt x="328448" y="147144"/>
                  <a:pt x="656896" y="294289"/>
                  <a:pt x="1087820" y="346841"/>
                </a:cubicBezTo>
                <a:cubicBezTo>
                  <a:pt x="1518744" y="399393"/>
                  <a:pt x="2060028" y="262758"/>
                  <a:pt x="2585545" y="315310"/>
                </a:cubicBezTo>
                <a:cubicBezTo>
                  <a:pt x="3111062" y="367862"/>
                  <a:pt x="3697014" y="606973"/>
                  <a:pt x="4240924" y="662152"/>
                </a:cubicBezTo>
                <a:cubicBezTo>
                  <a:pt x="4784834" y="717331"/>
                  <a:pt x="5320862" y="701565"/>
                  <a:pt x="5849007" y="646386"/>
                </a:cubicBezTo>
                <a:cubicBezTo>
                  <a:pt x="6377152" y="591207"/>
                  <a:pt x="6992007" y="404648"/>
                  <a:pt x="7409793" y="331076"/>
                </a:cubicBezTo>
                <a:cubicBezTo>
                  <a:pt x="7827579" y="257504"/>
                  <a:pt x="8274269" y="270642"/>
                  <a:pt x="8355724" y="204952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16" name="组合 7"/>
          <p:cNvGrpSpPr>
            <a:grpSpLocks/>
          </p:cNvGrpSpPr>
          <p:nvPr/>
        </p:nvGrpSpPr>
        <p:grpSpPr bwMode="auto">
          <a:xfrm>
            <a:off x="0" y="2071688"/>
            <a:ext cx="2905125" cy="2682875"/>
            <a:chOff x="397852" y="1174235"/>
            <a:chExt cx="2905994" cy="2683572"/>
          </a:xfrm>
        </p:grpSpPr>
        <p:sp>
          <p:nvSpPr>
            <p:cNvPr id="17" name="圆角矩形​​ 2"/>
            <p:cNvSpPr/>
            <p:nvPr/>
          </p:nvSpPr>
          <p:spPr>
            <a:xfrm rot="21283523">
              <a:off x="439139" y="2225433"/>
              <a:ext cx="2864707" cy="1632374"/>
            </a:xfrm>
            <a:prstGeom prst="roundRect">
              <a:avLst>
                <a:gd name="adj" fmla="val 10409"/>
              </a:avLst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75000"/>
                  </a:schemeClr>
                </a:gs>
                <a:gs pos="20000">
                  <a:schemeClr val="bg1">
                    <a:lumMod val="85000"/>
                  </a:schemeClr>
                </a:gs>
              </a:gsLst>
              <a:lin ang="5400000" scaled="0"/>
              <a:tileRect/>
            </a:gra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18" name="直接连接符​​ 11"/>
            <p:cNvCxnSpPr>
              <a:endCxn id="20" idx="2"/>
            </p:cNvCxnSpPr>
            <p:nvPr/>
          </p:nvCxnSpPr>
          <p:spPr>
            <a:xfrm flipV="1">
              <a:off x="866305" y="1337789"/>
              <a:ext cx="1171925" cy="1006736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​​ 13"/>
            <p:cNvCxnSpPr>
              <a:stCxn id="20" idx="6"/>
            </p:cNvCxnSpPr>
            <p:nvPr/>
          </p:nvCxnSpPr>
          <p:spPr>
            <a:xfrm>
              <a:off x="2363765" y="1337789"/>
              <a:ext cx="447809" cy="827303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​​ 4"/>
            <p:cNvSpPr/>
            <p:nvPr/>
          </p:nvSpPr>
          <p:spPr>
            <a:xfrm>
              <a:off x="2038231" y="1174235"/>
              <a:ext cx="325534" cy="32552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75000"/>
                  </a:schemeClr>
                </a:gs>
                <a:gs pos="20000">
                  <a:schemeClr val="bg1">
                    <a:lumMod val="85000"/>
                  </a:schemeClr>
                </a:gs>
              </a:gsLst>
              <a:lin ang="5400000" scaled="0"/>
              <a:tileRect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" name="椭圆​​ 6"/>
            <p:cNvSpPr/>
            <p:nvPr/>
          </p:nvSpPr>
          <p:spPr>
            <a:xfrm>
              <a:off x="2106543" y="1243146"/>
              <a:ext cx="187779" cy="187779"/>
            </a:xfrm>
            <a:prstGeom prst="ellipse">
              <a:avLst/>
            </a:prstGeom>
            <a:gradFill flip="none" rotWithShape="1">
              <a:gsLst>
                <a:gs pos="46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  <a:gs pos="0">
                  <a:schemeClr val="tx1">
                    <a:lumMod val="50000"/>
                    <a:lumOff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" name="同侧圆角矩形 21"/>
            <p:cNvSpPr/>
            <p:nvPr/>
          </p:nvSpPr>
          <p:spPr>
            <a:xfrm rot="21295192">
              <a:off x="397852" y="2236548"/>
              <a:ext cx="2853591" cy="792369"/>
            </a:xfrm>
            <a:prstGeom prst="round2SameRect">
              <a:avLst/>
            </a:prstGeom>
            <a:gradFill flip="none" rotWithShape="1">
              <a:gsLst>
                <a:gs pos="52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48000">
                  <a:schemeClr val="bg1">
                    <a:lumMod val="96000"/>
                  </a:schemeClr>
                </a:gs>
              </a:gsLst>
              <a:lin ang="468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" name="圆角矩形​​ 3"/>
            <p:cNvSpPr/>
            <p:nvPr/>
          </p:nvSpPr>
          <p:spPr>
            <a:xfrm rot="21283523">
              <a:off x="578881" y="2363581"/>
              <a:ext cx="2621747" cy="1346550"/>
            </a:xfrm>
            <a:prstGeom prst="roundRect">
              <a:avLst>
                <a:gd name="adj" fmla="val 7418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342900" indent="-3429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琥珀" pitchFamily="2" charset="-122"/>
                  <a:ea typeface="华文琥珀" pitchFamily="2" charset="-122"/>
                </a:rPr>
                <a:t>手机端采集质量数据</a:t>
              </a:r>
              <a:endPara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琥珀" pitchFamily="2" charset="-122"/>
                <a:ea typeface="华文琥珀" pitchFamily="2" charset="-122"/>
              </a:endParaRPr>
            </a:p>
          </p:txBody>
        </p:sp>
        <p:sp>
          <p:nvSpPr>
            <p:cNvPr id="24" name="椭圆​​ 8"/>
            <p:cNvSpPr/>
            <p:nvPr/>
          </p:nvSpPr>
          <p:spPr>
            <a:xfrm rot="21283523">
              <a:off x="811716" y="2344203"/>
              <a:ext cx="119226" cy="119226"/>
            </a:xfrm>
            <a:prstGeom prst="ellipse">
              <a:avLst/>
            </a:prstGeom>
            <a:gradFill flip="none" rotWithShape="1">
              <a:gsLst>
                <a:gs pos="46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  <a:gs pos="0">
                  <a:schemeClr val="tx1">
                    <a:lumMod val="50000"/>
                    <a:lumOff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" name="椭圆​​ 9"/>
            <p:cNvSpPr/>
            <p:nvPr/>
          </p:nvSpPr>
          <p:spPr>
            <a:xfrm rot="21283523">
              <a:off x="2757052" y="2164609"/>
              <a:ext cx="119226" cy="119226"/>
            </a:xfrm>
            <a:prstGeom prst="ellipse">
              <a:avLst/>
            </a:prstGeom>
            <a:gradFill flip="none" rotWithShape="1">
              <a:gsLst>
                <a:gs pos="46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  <a:gs pos="0">
                  <a:schemeClr val="tx1">
                    <a:lumMod val="50000"/>
                    <a:lumOff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6" name="组合 7"/>
          <p:cNvGrpSpPr>
            <a:grpSpLocks/>
          </p:cNvGrpSpPr>
          <p:nvPr/>
        </p:nvGrpSpPr>
        <p:grpSpPr bwMode="auto">
          <a:xfrm>
            <a:off x="3143250" y="2357438"/>
            <a:ext cx="2905125" cy="2682875"/>
            <a:chOff x="397852" y="1174235"/>
            <a:chExt cx="2905994" cy="2683572"/>
          </a:xfrm>
        </p:grpSpPr>
        <p:sp>
          <p:nvSpPr>
            <p:cNvPr id="27" name="圆角矩形​​ 2"/>
            <p:cNvSpPr/>
            <p:nvPr/>
          </p:nvSpPr>
          <p:spPr>
            <a:xfrm rot="21283523">
              <a:off x="439139" y="2225433"/>
              <a:ext cx="2864707" cy="1632374"/>
            </a:xfrm>
            <a:prstGeom prst="roundRect">
              <a:avLst>
                <a:gd name="adj" fmla="val 10409"/>
              </a:avLst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75000"/>
                  </a:schemeClr>
                </a:gs>
                <a:gs pos="20000">
                  <a:schemeClr val="bg1">
                    <a:lumMod val="85000"/>
                  </a:schemeClr>
                </a:gs>
              </a:gsLst>
              <a:lin ang="5400000" scaled="0"/>
              <a:tileRect/>
            </a:gra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28" name="直接连接符​​ 11"/>
            <p:cNvCxnSpPr>
              <a:endCxn id="30" idx="2"/>
            </p:cNvCxnSpPr>
            <p:nvPr/>
          </p:nvCxnSpPr>
          <p:spPr>
            <a:xfrm flipV="1">
              <a:off x="866305" y="1337789"/>
              <a:ext cx="1171925" cy="1006736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​​ 13"/>
            <p:cNvCxnSpPr>
              <a:stCxn id="30" idx="6"/>
            </p:cNvCxnSpPr>
            <p:nvPr/>
          </p:nvCxnSpPr>
          <p:spPr>
            <a:xfrm>
              <a:off x="2363765" y="1337789"/>
              <a:ext cx="447809" cy="827303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​​ 4"/>
            <p:cNvSpPr/>
            <p:nvPr/>
          </p:nvSpPr>
          <p:spPr>
            <a:xfrm>
              <a:off x="2038231" y="1174235"/>
              <a:ext cx="325534" cy="32552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75000"/>
                  </a:schemeClr>
                </a:gs>
                <a:gs pos="20000">
                  <a:schemeClr val="bg1">
                    <a:lumMod val="85000"/>
                  </a:schemeClr>
                </a:gs>
              </a:gsLst>
              <a:lin ang="5400000" scaled="0"/>
              <a:tileRect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1" name="椭圆​​ 6"/>
            <p:cNvSpPr/>
            <p:nvPr/>
          </p:nvSpPr>
          <p:spPr>
            <a:xfrm>
              <a:off x="2106543" y="1243146"/>
              <a:ext cx="187779" cy="187779"/>
            </a:xfrm>
            <a:prstGeom prst="ellipse">
              <a:avLst/>
            </a:prstGeom>
            <a:gradFill flip="none" rotWithShape="1">
              <a:gsLst>
                <a:gs pos="46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  <a:gs pos="0">
                  <a:schemeClr val="tx1">
                    <a:lumMod val="50000"/>
                    <a:lumOff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同侧圆角矩形 31"/>
            <p:cNvSpPr/>
            <p:nvPr/>
          </p:nvSpPr>
          <p:spPr>
            <a:xfrm rot="21295192">
              <a:off x="397852" y="2236548"/>
              <a:ext cx="2853591" cy="792369"/>
            </a:xfrm>
            <a:prstGeom prst="round2SameRect">
              <a:avLst/>
            </a:prstGeom>
            <a:gradFill flip="none" rotWithShape="1">
              <a:gsLst>
                <a:gs pos="52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48000">
                  <a:schemeClr val="bg1">
                    <a:lumMod val="96000"/>
                  </a:schemeClr>
                </a:gs>
              </a:gsLst>
              <a:lin ang="468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圆角矩形​​ 3"/>
            <p:cNvSpPr/>
            <p:nvPr/>
          </p:nvSpPr>
          <p:spPr>
            <a:xfrm rot="21283523">
              <a:off x="564590" y="2384224"/>
              <a:ext cx="2621746" cy="1346550"/>
            </a:xfrm>
            <a:prstGeom prst="roundRect">
              <a:avLst>
                <a:gd name="adj" fmla="val 7418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342900" indent="-3429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琥珀" pitchFamily="2" charset="-122"/>
                  <a:ea typeface="华文琥珀" pitchFamily="2" charset="-122"/>
                </a:rPr>
                <a:t>数据库服务器维护数据</a:t>
              </a:r>
              <a:endPara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琥珀" pitchFamily="2" charset="-122"/>
                <a:ea typeface="华文琥珀" pitchFamily="2" charset="-122"/>
              </a:endParaRPr>
            </a:p>
          </p:txBody>
        </p:sp>
        <p:sp>
          <p:nvSpPr>
            <p:cNvPr id="34" name="椭圆​​ 8"/>
            <p:cNvSpPr/>
            <p:nvPr/>
          </p:nvSpPr>
          <p:spPr>
            <a:xfrm rot="21283523">
              <a:off x="811716" y="2344203"/>
              <a:ext cx="119226" cy="119226"/>
            </a:xfrm>
            <a:prstGeom prst="ellipse">
              <a:avLst/>
            </a:prstGeom>
            <a:gradFill flip="none" rotWithShape="1">
              <a:gsLst>
                <a:gs pos="46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  <a:gs pos="0">
                  <a:schemeClr val="tx1">
                    <a:lumMod val="50000"/>
                    <a:lumOff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5" name="椭圆​​ 9"/>
            <p:cNvSpPr/>
            <p:nvPr/>
          </p:nvSpPr>
          <p:spPr>
            <a:xfrm rot="21283523">
              <a:off x="2757052" y="2164609"/>
              <a:ext cx="119226" cy="119226"/>
            </a:xfrm>
            <a:prstGeom prst="ellipse">
              <a:avLst/>
            </a:prstGeom>
            <a:gradFill flip="none" rotWithShape="1">
              <a:gsLst>
                <a:gs pos="46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  <a:gs pos="0">
                  <a:schemeClr val="tx1">
                    <a:lumMod val="50000"/>
                    <a:lumOff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6" name="组合 7"/>
          <p:cNvGrpSpPr>
            <a:grpSpLocks/>
          </p:cNvGrpSpPr>
          <p:nvPr/>
        </p:nvGrpSpPr>
        <p:grpSpPr bwMode="auto">
          <a:xfrm>
            <a:off x="6238875" y="2143125"/>
            <a:ext cx="2905125" cy="2682875"/>
            <a:chOff x="397852" y="1174235"/>
            <a:chExt cx="2905994" cy="2683572"/>
          </a:xfrm>
        </p:grpSpPr>
        <p:sp>
          <p:nvSpPr>
            <p:cNvPr id="37" name="圆角矩形​​ 2"/>
            <p:cNvSpPr/>
            <p:nvPr/>
          </p:nvSpPr>
          <p:spPr>
            <a:xfrm rot="21283523">
              <a:off x="439139" y="2225433"/>
              <a:ext cx="2864707" cy="1632374"/>
            </a:xfrm>
            <a:prstGeom prst="roundRect">
              <a:avLst>
                <a:gd name="adj" fmla="val 10409"/>
              </a:avLst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75000"/>
                  </a:schemeClr>
                </a:gs>
                <a:gs pos="20000">
                  <a:schemeClr val="bg1">
                    <a:lumMod val="85000"/>
                  </a:schemeClr>
                </a:gs>
              </a:gsLst>
              <a:lin ang="5400000" scaled="0"/>
              <a:tileRect/>
            </a:gra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39" name="直接连接符​​ 11"/>
            <p:cNvCxnSpPr>
              <a:endCxn id="41" idx="2"/>
            </p:cNvCxnSpPr>
            <p:nvPr/>
          </p:nvCxnSpPr>
          <p:spPr>
            <a:xfrm flipV="1">
              <a:off x="866305" y="1337790"/>
              <a:ext cx="1171925" cy="1006736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​​ 13"/>
            <p:cNvCxnSpPr>
              <a:stCxn id="41" idx="6"/>
            </p:cNvCxnSpPr>
            <p:nvPr/>
          </p:nvCxnSpPr>
          <p:spPr>
            <a:xfrm>
              <a:off x="2363765" y="1337790"/>
              <a:ext cx="447809" cy="827302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​​ 4"/>
            <p:cNvSpPr/>
            <p:nvPr/>
          </p:nvSpPr>
          <p:spPr>
            <a:xfrm>
              <a:off x="2038231" y="1174235"/>
              <a:ext cx="325534" cy="32552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75000"/>
                  </a:schemeClr>
                </a:gs>
                <a:gs pos="20000">
                  <a:schemeClr val="bg1">
                    <a:lumMod val="85000"/>
                  </a:schemeClr>
                </a:gs>
              </a:gsLst>
              <a:lin ang="5400000" scaled="0"/>
              <a:tileRect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2" name="椭圆​​ 6"/>
            <p:cNvSpPr/>
            <p:nvPr/>
          </p:nvSpPr>
          <p:spPr>
            <a:xfrm>
              <a:off x="2106543" y="1243146"/>
              <a:ext cx="187779" cy="187779"/>
            </a:xfrm>
            <a:prstGeom prst="ellipse">
              <a:avLst/>
            </a:prstGeom>
            <a:gradFill flip="none" rotWithShape="1">
              <a:gsLst>
                <a:gs pos="46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  <a:gs pos="0">
                  <a:schemeClr val="tx1">
                    <a:lumMod val="50000"/>
                    <a:lumOff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3" name="同侧圆角矩形 42"/>
            <p:cNvSpPr/>
            <p:nvPr/>
          </p:nvSpPr>
          <p:spPr>
            <a:xfrm rot="21295192">
              <a:off x="397852" y="2236549"/>
              <a:ext cx="2853591" cy="792368"/>
            </a:xfrm>
            <a:prstGeom prst="round2SameRect">
              <a:avLst/>
            </a:prstGeom>
            <a:gradFill flip="none" rotWithShape="1">
              <a:gsLst>
                <a:gs pos="52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48000">
                  <a:schemeClr val="bg1">
                    <a:lumMod val="96000"/>
                  </a:schemeClr>
                </a:gs>
              </a:gsLst>
              <a:lin ang="468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4" name="圆角矩形​​ 3"/>
            <p:cNvSpPr/>
            <p:nvPr/>
          </p:nvSpPr>
          <p:spPr>
            <a:xfrm rot="21283523">
              <a:off x="564590" y="2384224"/>
              <a:ext cx="2621746" cy="1346550"/>
            </a:xfrm>
            <a:prstGeom prst="roundRect">
              <a:avLst>
                <a:gd name="adj" fmla="val 7418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342900" indent="-3429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琥珀" pitchFamily="2" charset="-122"/>
                  <a:ea typeface="华文琥珀" pitchFamily="2" charset="-122"/>
                </a:rPr>
                <a:t>网页端展示与分析数据</a:t>
              </a:r>
              <a:endPara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琥珀" pitchFamily="2" charset="-122"/>
                <a:ea typeface="华文琥珀" pitchFamily="2" charset="-122"/>
              </a:endParaRPr>
            </a:p>
          </p:txBody>
        </p:sp>
        <p:sp>
          <p:nvSpPr>
            <p:cNvPr id="45" name="椭圆​​ 8"/>
            <p:cNvSpPr/>
            <p:nvPr/>
          </p:nvSpPr>
          <p:spPr>
            <a:xfrm rot="21283523">
              <a:off x="811716" y="2344203"/>
              <a:ext cx="119226" cy="119226"/>
            </a:xfrm>
            <a:prstGeom prst="ellipse">
              <a:avLst/>
            </a:prstGeom>
            <a:gradFill flip="none" rotWithShape="1">
              <a:gsLst>
                <a:gs pos="46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  <a:gs pos="0">
                  <a:schemeClr val="tx1">
                    <a:lumMod val="50000"/>
                    <a:lumOff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6" name="椭圆​​ 9"/>
            <p:cNvSpPr/>
            <p:nvPr/>
          </p:nvSpPr>
          <p:spPr>
            <a:xfrm rot="21283523">
              <a:off x="2757052" y="2164609"/>
              <a:ext cx="119226" cy="119226"/>
            </a:xfrm>
            <a:prstGeom prst="ellipse">
              <a:avLst/>
            </a:prstGeom>
            <a:gradFill flip="none" rotWithShape="1">
              <a:gsLst>
                <a:gs pos="46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  <a:gs pos="0">
                  <a:schemeClr val="tx1">
                    <a:lumMod val="50000"/>
                    <a:lumOff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58551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5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2" grpId="0" bldLvl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4"/>
          <p:cNvGrpSpPr>
            <a:grpSpLocks/>
          </p:cNvGrpSpPr>
          <p:nvPr/>
        </p:nvGrpSpPr>
        <p:grpSpPr bwMode="auto">
          <a:xfrm>
            <a:off x="7336599" y="167467"/>
            <a:ext cx="1790898" cy="461963"/>
            <a:chOff x="177808" y="23482"/>
            <a:chExt cx="2366364" cy="383907"/>
          </a:xfrm>
        </p:grpSpPr>
        <p:sp>
          <p:nvSpPr>
            <p:cNvPr id="55" name="TextBox 5"/>
            <p:cNvSpPr>
              <a:spLocks noChangeArrowheads="1"/>
            </p:cNvSpPr>
            <p:nvPr/>
          </p:nvSpPr>
          <p:spPr bwMode="auto">
            <a:xfrm>
              <a:off x="177808" y="23482"/>
              <a:ext cx="2329859" cy="383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 b="1" dirty="0" smtClean="0">
                  <a:solidFill>
                    <a:prstClr val="white"/>
                  </a:solidFill>
                </a:rPr>
                <a:t>用</a:t>
              </a:r>
              <a:r>
                <a:rPr lang="zh-CN" altLang="en-US" sz="2400" b="1" dirty="0">
                  <a:solidFill>
                    <a:prstClr val="white"/>
                  </a:solidFill>
                </a:rPr>
                <a:t>例图</a:t>
              </a:r>
              <a:endParaRPr lang="zh-CN" altLang="zh-CN" sz="2400" b="1" dirty="0">
                <a:solidFill>
                  <a:prstClr val="white"/>
                </a:solidFill>
              </a:endParaRPr>
            </a:p>
          </p:txBody>
        </p:sp>
        <p:sp>
          <p:nvSpPr>
            <p:cNvPr id="56" name="直接连接符 76"/>
            <p:cNvSpPr>
              <a:spLocks noChangeShapeType="1"/>
            </p:cNvSpPr>
            <p:nvPr/>
          </p:nvSpPr>
          <p:spPr bwMode="auto">
            <a:xfrm flipH="1">
              <a:off x="891583" y="368300"/>
              <a:ext cx="1440000" cy="1"/>
            </a:xfrm>
            <a:prstGeom prst="line">
              <a:avLst/>
            </a:prstGeom>
            <a:noFill/>
            <a:ln w="9525">
              <a:solidFill>
                <a:srgbClr val="4BACC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Rectangle 7"/>
            <p:cNvSpPr>
              <a:spLocks noChangeArrowheads="1"/>
            </p:cNvSpPr>
            <p:nvPr/>
          </p:nvSpPr>
          <p:spPr bwMode="auto">
            <a:xfrm>
              <a:off x="2328272" y="330200"/>
              <a:ext cx="215900" cy="71438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rgbClr val="4BACC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solidFill>
                  <a:prstClr val="black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pic>
        <p:nvPicPr>
          <p:cNvPr id="58" name="Picture 12" descr="图片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15" y="908720"/>
            <a:ext cx="8485188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9" name="对象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7901854"/>
              </p:ext>
            </p:extLst>
          </p:nvPr>
        </p:nvGraphicFramePr>
        <p:xfrm>
          <a:off x="5148064" y="3717032"/>
          <a:ext cx="2647950" cy="280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10" name="Visio" r:id="rId4" imgW="2645826" imgH="2795351" progId="Visio.Drawing.11">
                  <p:embed/>
                </p:oleObj>
              </mc:Choice>
              <mc:Fallback>
                <p:oleObj name="Visio" r:id="rId4" imgW="2645826" imgH="2795351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064" y="3717032"/>
                        <a:ext cx="2647950" cy="280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对象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6414738"/>
              </p:ext>
            </p:extLst>
          </p:nvPr>
        </p:nvGraphicFramePr>
        <p:xfrm>
          <a:off x="395536" y="914052"/>
          <a:ext cx="3743325" cy="364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11" name="Visio" r:id="rId6" imgW="4511849" imgH="3647602" progId="Visio.Drawing.11">
                  <p:embed/>
                </p:oleObj>
              </mc:Choice>
              <mc:Fallback>
                <p:oleObj name="Visio" r:id="rId6" imgW="4511849" imgH="3647602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914052"/>
                        <a:ext cx="3743325" cy="364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对象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3697834"/>
              </p:ext>
            </p:extLst>
          </p:nvPr>
        </p:nvGraphicFramePr>
        <p:xfrm>
          <a:off x="251520" y="4653136"/>
          <a:ext cx="4295775" cy="202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12" name="Visio" r:id="rId8" imgW="4295522" imgH="2026596" progId="Visio.Drawing.11">
                  <p:embed/>
                </p:oleObj>
              </mc:Choice>
              <mc:Fallback>
                <p:oleObj name="Visio" r:id="rId8" imgW="4295522" imgH="202659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4653136"/>
                        <a:ext cx="4295775" cy="202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对象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3188214"/>
              </p:ext>
            </p:extLst>
          </p:nvPr>
        </p:nvGraphicFramePr>
        <p:xfrm>
          <a:off x="5105019" y="980728"/>
          <a:ext cx="2771775" cy="242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13" name="Visio" r:id="rId10" imgW="2768285" imgH="2420836" progId="Visio.Drawing.11">
                  <p:embed/>
                </p:oleObj>
              </mc:Choice>
              <mc:Fallback>
                <p:oleObj name="Visio" r:id="rId10" imgW="2768285" imgH="242083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019" y="980728"/>
                        <a:ext cx="2771775" cy="242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757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6813550" y="260350"/>
            <a:ext cx="2366963" cy="455043"/>
            <a:chOff x="177808" y="23482"/>
            <a:chExt cx="2366364" cy="378156"/>
          </a:xfrm>
        </p:grpSpPr>
        <p:sp>
          <p:nvSpPr>
            <p:cNvPr id="5" name="TextBox 5"/>
            <p:cNvSpPr>
              <a:spLocks noChangeArrowheads="1"/>
            </p:cNvSpPr>
            <p:nvPr/>
          </p:nvSpPr>
          <p:spPr bwMode="auto">
            <a:xfrm>
              <a:off x="177808" y="23482"/>
              <a:ext cx="2329859" cy="3325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dirty="0"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 </a:t>
              </a:r>
              <a:r>
                <a:rPr lang="en-US" altLang="zh-CN" sz="2000" b="1" dirty="0">
                  <a:solidFill>
                    <a:schemeClr val="bg1"/>
                  </a:solidFill>
                  <a:sym typeface="微软雅黑" pitchFamily="34" charset="-122"/>
                </a:rPr>
                <a:t>3</a:t>
              </a:r>
              <a:r>
                <a:rPr lang="en-US" altLang="zh-CN" sz="2000" b="1" dirty="0">
                  <a:solidFill>
                    <a:schemeClr val="bg1"/>
                  </a:solidFill>
                </a:rPr>
                <a:t>.1</a:t>
              </a:r>
              <a:r>
                <a:rPr lang="zh-CN" altLang="zh-CN" sz="2000" b="1" dirty="0">
                  <a:solidFill>
                    <a:schemeClr val="bg1"/>
                  </a:solidFill>
                </a:rPr>
                <a:t>功能</a:t>
              </a:r>
              <a:r>
                <a:rPr lang="zh-CN" altLang="en-US" sz="2000" b="1" dirty="0">
                  <a:solidFill>
                    <a:schemeClr val="bg1"/>
                  </a:solidFill>
                </a:rPr>
                <a:t>需求</a:t>
              </a:r>
              <a:endParaRPr lang="zh-CN" altLang="zh-CN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直接连接符 76"/>
            <p:cNvSpPr>
              <a:spLocks noChangeShapeType="1"/>
            </p:cNvSpPr>
            <p:nvPr/>
          </p:nvSpPr>
          <p:spPr bwMode="auto">
            <a:xfrm flipH="1">
              <a:off x="891583" y="368300"/>
              <a:ext cx="1440000" cy="1"/>
            </a:xfrm>
            <a:prstGeom prst="line">
              <a:avLst/>
            </a:prstGeom>
            <a:noFill/>
            <a:ln w="9525">
              <a:solidFill>
                <a:srgbClr val="4BACC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2328272" y="330200"/>
              <a:ext cx="215900" cy="71438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rgbClr val="4BACC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宋体" pitchFamily="2" charset="-122"/>
                <a:sym typeface="宋体" pitchFamily="2" charset="-122"/>
              </a:endParaRPr>
            </a:p>
          </p:txBody>
        </p:sp>
      </p:grpSp>
      <p:grpSp>
        <p:nvGrpSpPr>
          <p:cNvPr id="8" name="Group 9"/>
          <p:cNvGrpSpPr>
            <a:grpSpLocks/>
          </p:cNvGrpSpPr>
          <p:nvPr/>
        </p:nvGrpSpPr>
        <p:grpSpPr bwMode="auto">
          <a:xfrm>
            <a:off x="4648200" y="2563813"/>
            <a:ext cx="3436938" cy="2006600"/>
            <a:chOff x="0" y="0"/>
            <a:chExt cx="3438460" cy="1672732"/>
          </a:xfrm>
        </p:grpSpPr>
        <p:sp>
          <p:nvSpPr>
            <p:cNvPr id="9" name="AutoShape 23"/>
            <p:cNvSpPr>
              <a:spLocks noChangeArrowheads="1"/>
            </p:cNvSpPr>
            <p:nvPr/>
          </p:nvSpPr>
          <p:spPr bwMode="auto">
            <a:xfrm rot="-5400000">
              <a:off x="-113802" y="113802"/>
              <a:ext cx="1672732" cy="1445128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zh-CN" b="1" i="1">
                <a:sym typeface="宋体" pitchFamily="2" charset="-122"/>
              </a:endParaRPr>
            </a:p>
          </p:txBody>
        </p:sp>
        <p:sp>
          <p:nvSpPr>
            <p:cNvPr id="10" name="AutoShape 75"/>
            <p:cNvSpPr>
              <a:spLocks noChangeArrowheads="1"/>
            </p:cNvSpPr>
            <p:nvPr/>
          </p:nvSpPr>
          <p:spPr bwMode="auto">
            <a:xfrm>
              <a:off x="810167" y="463369"/>
              <a:ext cx="950588" cy="644324"/>
            </a:xfrm>
            <a:prstGeom prst="rightArrow">
              <a:avLst>
                <a:gd name="adj1" fmla="val 70398"/>
                <a:gd name="adj2" fmla="val 48303"/>
              </a:avLst>
            </a:prstGeom>
            <a:solidFill>
              <a:srgbClr val="FFFFFF"/>
            </a:solidFill>
            <a:ln w="9525">
              <a:solidFill>
                <a:srgbClr val="0099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 b="1" i="1">
                <a:sym typeface="宋体" pitchFamily="2" charset="-122"/>
              </a:endParaRPr>
            </a:p>
          </p:txBody>
        </p:sp>
        <p:sp>
          <p:nvSpPr>
            <p:cNvPr id="11" name="TextBox 117"/>
            <p:cNvSpPr>
              <a:spLocks noChangeArrowheads="1"/>
            </p:cNvSpPr>
            <p:nvPr/>
          </p:nvSpPr>
          <p:spPr bwMode="auto">
            <a:xfrm>
              <a:off x="1868442" y="541059"/>
              <a:ext cx="1570018" cy="382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b="1"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网络连接模块</a:t>
              </a:r>
              <a:endParaRPr lang="en-US"/>
            </a:p>
          </p:txBody>
        </p:sp>
      </p:grpSp>
      <p:grpSp>
        <p:nvGrpSpPr>
          <p:cNvPr id="12" name="Group 13"/>
          <p:cNvGrpSpPr>
            <a:grpSpLocks/>
          </p:cNvGrpSpPr>
          <p:nvPr/>
        </p:nvGrpSpPr>
        <p:grpSpPr bwMode="auto">
          <a:xfrm>
            <a:off x="4221163" y="3581400"/>
            <a:ext cx="2786062" cy="2246313"/>
            <a:chOff x="0" y="0"/>
            <a:chExt cx="2784700" cy="1872121"/>
          </a:xfrm>
        </p:grpSpPr>
        <p:sp>
          <p:nvSpPr>
            <p:cNvPr id="13" name="AutoShape 21"/>
            <p:cNvSpPr>
              <a:spLocks noChangeArrowheads="1"/>
            </p:cNvSpPr>
            <p:nvPr/>
          </p:nvSpPr>
          <p:spPr bwMode="auto">
            <a:xfrm rot="-1800000">
              <a:off x="0" y="0"/>
              <a:ext cx="1672734" cy="1445126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zh-CN" b="1" i="1">
                <a:sym typeface="宋体" pitchFamily="2" charset="-122"/>
              </a:endParaRPr>
            </a:p>
          </p:txBody>
        </p:sp>
        <p:sp>
          <p:nvSpPr>
            <p:cNvPr id="14" name="AutoShape 73"/>
            <p:cNvSpPr>
              <a:spLocks noChangeArrowheads="1"/>
            </p:cNvSpPr>
            <p:nvPr/>
          </p:nvSpPr>
          <p:spPr bwMode="auto">
            <a:xfrm rot="3124251">
              <a:off x="702628" y="782215"/>
              <a:ext cx="950587" cy="644325"/>
            </a:xfrm>
            <a:prstGeom prst="rightArrow">
              <a:avLst>
                <a:gd name="adj1" fmla="val 70398"/>
                <a:gd name="adj2" fmla="val 48310"/>
              </a:avLst>
            </a:prstGeom>
            <a:solidFill>
              <a:srgbClr val="FFFFFF"/>
            </a:solidFill>
            <a:ln w="9525">
              <a:solidFill>
                <a:srgbClr val="0099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 b="1" i="1">
                <a:sym typeface="宋体" pitchFamily="2" charset="-122"/>
              </a:endParaRPr>
            </a:p>
          </p:txBody>
        </p:sp>
        <p:sp>
          <p:nvSpPr>
            <p:cNvPr id="15" name="TextBox 118"/>
            <p:cNvSpPr>
              <a:spLocks noChangeArrowheads="1"/>
            </p:cNvSpPr>
            <p:nvPr/>
          </p:nvSpPr>
          <p:spPr bwMode="auto">
            <a:xfrm>
              <a:off x="984957" y="1564330"/>
              <a:ext cx="1799743" cy="3077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字符串处理模块</a:t>
              </a:r>
              <a:endParaRPr lang="en-US"/>
            </a:p>
          </p:txBody>
        </p:sp>
      </p:grpSp>
      <p:grpSp>
        <p:nvGrpSpPr>
          <p:cNvPr id="16" name="Group 17"/>
          <p:cNvGrpSpPr>
            <a:grpSpLocks/>
          </p:cNvGrpSpPr>
          <p:nvPr/>
        </p:nvGrpSpPr>
        <p:grpSpPr bwMode="auto">
          <a:xfrm>
            <a:off x="4111625" y="1412875"/>
            <a:ext cx="2884488" cy="2219325"/>
            <a:chOff x="0" y="191553"/>
            <a:chExt cx="2882813" cy="1850798"/>
          </a:xfrm>
        </p:grpSpPr>
        <p:sp>
          <p:nvSpPr>
            <p:cNvPr id="17" name="AutoShape 22"/>
            <p:cNvSpPr>
              <a:spLocks noChangeArrowheads="1"/>
            </p:cNvSpPr>
            <p:nvPr/>
          </p:nvSpPr>
          <p:spPr bwMode="auto">
            <a:xfrm rot="-9000000">
              <a:off x="0" y="597224"/>
              <a:ext cx="1672734" cy="1445127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zh-CN" b="1" i="1">
                <a:sym typeface="宋体" pitchFamily="2" charset="-122"/>
              </a:endParaRPr>
            </a:p>
          </p:txBody>
        </p:sp>
        <p:sp>
          <p:nvSpPr>
            <p:cNvPr id="18" name="AutoShape 75"/>
            <p:cNvSpPr>
              <a:spLocks noChangeArrowheads="1"/>
            </p:cNvSpPr>
            <p:nvPr/>
          </p:nvSpPr>
          <p:spPr bwMode="auto">
            <a:xfrm rot="-3140896">
              <a:off x="714772" y="585392"/>
              <a:ext cx="950587" cy="644325"/>
            </a:xfrm>
            <a:prstGeom prst="rightArrow">
              <a:avLst>
                <a:gd name="adj1" fmla="val 70398"/>
                <a:gd name="adj2" fmla="val 48310"/>
              </a:avLst>
            </a:prstGeom>
            <a:solidFill>
              <a:srgbClr val="FFFFFF"/>
            </a:solidFill>
            <a:ln w="9525">
              <a:solidFill>
                <a:srgbClr val="0099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 b="1" i="1">
                <a:sym typeface="宋体" pitchFamily="2" charset="-122"/>
              </a:endParaRPr>
            </a:p>
          </p:txBody>
        </p:sp>
        <p:sp>
          <p:nvSpPr>
            <p:cNvPr id="19" name="TextBox 105"/>
            <p:cNvSpPr>
              <a:spLocks noChangeArrowheads="1"/>
            </p:cNvSpPr>
            <p:nvPr/>
          </p:nvSpPr>
          <p:spPr bwMode="auto">
            <a:xfrm>
              <a:off x="1539934" y="191553"/>
              <a:ext cx="1342879" cy="423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b="1"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登录模块</a:t>
              </a:r>
              <a:endParaRPr lang="en-US"/>
            </a:p>
          </p:txBody>
        </p:sp>
      </p:grpSp>
      <p:grpSp>
        <p:nvGrpSpPr>
          <p:cNvPr id="20" name="Group 21"/>
          <p:cNvGrpSpPr>
            <a:grpSpLocks/>
          </p:cNvGrpSpPr>
          <p:nvPr/>
        </p:nvGrpSpPr>
        <p:grpSpPr bwMode="auto">
          <a:xfrm>
            <a:off x="1258888" y="3578225"/>
            <a:ext cx="3817937" cy="2159103"/>
            <a:chOff x="216607" y="0"/>
            <a:chExt cx="3816556" cy="1799672"/>
          </a:xfrm>
        </p:grpSpPr>
        <p:sp>
          <p:nvSpPr>
            <p:cNvPr id="21" name="AutoShape 24"/>
            <p:cNvSpPr>
              <a:spLocks noChangeArrowheads="1"/>
            </p:cNvSpPr>
            <p:nvPr/>
          </p:nvSpPr>
          <p:spPr bwMode="auto">
            <a:xfrm rot="1800000" flipH="1">
              <a:off x="2360429" y="0"/>
              <a:ext cx="1672734" cy="1445126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zh-CN" b="1" i="1">
                <a:sym typeface="宋体" pitchFamily="2" charset="-122"/>
              </a:endParaRPr>
            </a:p>
          </p:txBody>
        </p:sp>
        <p:sp>
          <p:nvSpPr>
            <p:cNvPr id="22" name="AutoShape 67"/>
            <p:cNvSpPr>
              <a:spLocks noChangeArrowheads="1"/>
            </p:cNvSpPr>
            <p:nvPr/>
          </p:nvSpPr>
          <p:spPr bwMode="auto">
            <a:xfrm rot="18408829" flipH="1">
              <a:off x="2383592" y="773999"/>
              <a:ext cx="950587" cy="644325"/>
            </a:xfrm>
            <a:prstGeom prst="rightArrow">
              <a:avLst>
                <a:gd name="adj1" fmla="val 70398"/>
                <a:gd name="adj2" fmla="val 48310"/>
              </a:avLst>
            </a:prstGeom>
            <a:solidFill>
              <a:srgbClr val="FFFFFF"/>
            </a:solidFill>
            <a:ln w="9525">
              <a:solidFill>
                <a:srgbClr val="0099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 b="1" i="1">
                <a:sym typeface="宋体" pitchFamily="2" charset="-122"/>
              </a:endParaRPr>
            </a:p>
          </p:txBody>
        </p:sp>
        <p:sp>
          <p:nvSpPr>
            <p:cNvPr id="23" name="TextBox 119"/>
            <p:cNvSpPr>
              <a:spLocks noChangeArrowheads="1"/>
            </p:cNvSpPr>
            <p:nvPr/>
          </p:nvSpPr>
          <p:spPr bwMode="auto">
            <a:xfrm>
              <a:off x="216607" y="1376381"/>
              <a:ext cx="2711904" cy="423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b="1" dirty="0" smtClean="0"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品质登记模块</a:t>
              </a:r>
              <a:endParaRPr lang="en-US" dirty="0"/>
            </a:p>
          </p:txBody>
        </p:sp>
      </p:grpSp>
      <p:grpSp>
        <p:nvGrpSpPr>
          <p:cNvPr id="24" name="Group 25"/>
          <p:cNvGrpSpPr>
            <a:grpSpLocks/>
          </p:cNvGrpSpPr>
          <p:nvPr/>
        </p:nvGrpSpPr>
        <p:grpSpPr bwMode="auto">
          <a:xfrm>
            <a:off x="1042988" y="2647950"/>
            <a:ext cx="3514725" cy="2008188"/>
            <a:chOff x="557826" y="0"/>
            <a:chExt cx="3514059" cy="1672732"/>
          </a:xfrm>
        </p:grpSpPr>
        <p:sp>
          <p:nvSpPr>
            <p:cNvPr id="25" name="AutoShape 26"/>
            <p:cNvSpPr>
              <a:spLocks noChangeArrowheads="1"/>
            </p:cNvSpPr>
            <p:nvPr/>
          </p:nvSpPr>
          <p:spPr bwMode="auto">
            <a:xfrm rot="5400000" flipH="1">
              <a:off x="2512955" y="113802"/>
              <a:ext cx="1672732" cy="1445128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zh-CN" b="1" i="1">
                <a:sym typeface="宋体" pitchFamily="2" charset="-122"/>
              </a:endParaRPr>
            </a:p>
          </p:txBody>
        </p:sp>
        <p:sp>
          <p:nvSpPr>
            <p:cNvPr id="26" name="AutoShape 49"/>
            <p:cNvSpPr>
              <a:spLocks noChangeArrowheads="1"/>
            </p:cNvSpPr>
            <p:nvPr/>
          </p:nvSpPr>
          <p:spPr bwMode="auto">
            <a:xfrm flipH="1">
              <a:off x="2307449" y="482824"/>
              <a:ext cx="950588" cy="644324"/>
            </a:xfrm>
            <a:prstGeom prst="rightArrow">
              <a:avLst>
                <a:gd name="adj1" fmla="val 70398"/>
                <a:gd name="adj2" fmla="val 48303"/>
              </a:avLst>
            </a:prstGeom>
            <a:solidFill>
              <a:srgbClr val="FFFFFF"/>
            </a:solidFill>
            <a:ln w="9525">
              <a:solidFill>
                <a:srgbClr val="0099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 b="1" i="1">
                <a:sym typeface="宋体" pitchFamily="2" charset="-122"/>
              </a:endParaRPr>
            </a:p>
          </p:txBody>
        </p:sp>
        <p:sp>
          <p:nvSpPr>
            <p:cNvPr id="27" name="TextBox 120"/>
            <p:cNvSpPr>
              <a:spLocks noChangeArrowheads="1"/>
            </p:cNvSpPr>
            <p:nvPr/>
          </p:nvSpPr>
          <p:spPr bwMode="auto">
            <a:xfrm>
              <a:off x="557826" y="590693"/>
              <a:ext cx="1569639" cy="38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b="1"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品管等级模块</a:t>
              </a:r>
              <a:endParaRPr lang="en-US"/>
            </a:p>
          </p:txBody>
        </p:sp>
      </p:grpSp>
      <p:grpSp>
        <p:nvGrpSpPr>
          <p:cNvPr id="28" name="Group 29"/>
          <p:cNvGrpSpPr>
            <a:grpSpLocks/>
          </p:cNvGrpSpPr>
          <p:nvPr/>
        </p:nvGrpSpPr>
        <p:grpSpPr bwMode="auto">
          <a:xfrm>
            <a:off x="1619250" y="1557338"/>
            <a:ext cx="3368675" cy="2073275"/>
            <a:chOff x="225859" y="184573"/>
            <a:chExt cx="3368434" cy="1729243"/>
          </a:xfrm>
        </p:grpSpPr>
        <p:sp>
          <p:nvSpPr>
            <p:cNvPr id="29" name="AutoShape 25"/>
            <p:cNvSpPr>
              <a:spLocks noChangeArrowheads="1"/>
            </p:cNvSpPr>
            <p:nvPr/>
          </p:nvSpPr>
          <p:spPr bwMode="auto">
            <a:xfrm rot="9000000" flipH="1">
              <a:off x="1921559" y="468689"/>
              <a:ext cx="1672734" cy="1445127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zh-CN" b="1" i="1">
                <a:sym typeface="宋体" pitchFamily="2" charset="-122"/>
              </a:endParaRPr>
            </a:p>
          </p:txBody>
        </p:sp>
        <p:sp>
          <p:nvSpPr>
            <p:cNvPr id="30" name="AutoShape 71"/>
            <p:cNvSpPr>
              <a:spLocks noChangeArrowheads="1"/>
            </p:cNvSpPr>
            <p:nvPr/>
          </p:nvSpPr>
          <p:spPr bwMode="auto">
            <a:xfrm rot="-7779025">
              <a:off x="1893945" y="472298"/>
              <a:ext cx="950587" cy="644325"/>
            </a:xfrm>
            <a:prstGeom prst="rightArrow">
              <a:avLst>
                <a:gd name="adj1" fmla="val 70398"/>
                <a:gd name="adj2" fmla="val 48310"/>
              </a:avLst>
            </a:prstGeom>
            <a:solidFill>
              <a:srgbClr val="FFFFFF"/>
            </a:solidFill>
            <a:ln w="9525">
              <a:solidFill>
                <a:srgbClr val="0099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 b="1" i="1">
                <a:sym typeface="宋体" pitchFamily="2" charset="-122"/>
              </a:endParaRPr>
            </a:p>
          </p:txBody>
        </p:sp>
        <p:sp>
          <p:nvSpPr>
            <p:cNvPr id="31" name="TextBox 121"/>
            <p:cNvSpPr>
              <a:spLocks noChangeArrowheads="1"/>
            </p:cNvSpPr>
            <p:nvPr/>
          </p:nvSpPr>
          <p:spPr bwMode="auto">
            <a:xfrm>
              <a:off x="225859" y="184573"/>
              <a:ext cx="1569744" cy="3079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dirty="0"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本机存储模块</a:t>
              </a:r>
              <a:endParaRPr lang="en-US" dirty="0"/>
            </a:p>
          </p:txBody>
        </p:sp>
      </p:grpSp>
      <p:grpSp>
        <p:nvGrpSpPr>
          <p:cNvPr id="32" name="Group 33"/>
          <p:cNvGrpSpPr>
            <a:grpSpLocks/>
          </p:cNvGrpSpPr>
          <p:nvPr/>
        </p:nvGrpSpPr>
        <p:grpSpPr bwMode="auto">
          <a:xfrm>
            <a:off x="3844925" y="2689225"/>
            <a:ext cx="1495425" cy="1778000"/>
            <a:chOff x="0" y="0"/>
            <a:chExt cx="1494500" cy="1480531"/>
          </a:xfrm>
        </p:grpSpPr>
        <p:sp>
          <p:nvSpPr>
            <p:cNvPr id="33" name="AutoShape 33"/>
            <p:cNvSpPr>
              <a:spLocks/>
            </p:cNvSpPr>
            <p:nvPr/>
          </p:nvSpPr>
          <p:spPr bwMode="auto">
            <a:xfrm>
              <a:off x="4217" y="0"/>
              <a:ext cx="1490283" cy="1480531"/>
            </a:xfrm>
            <a:custGeom>
              <a:avLst/>
              <a:gdLst/>
              <a:ahLst/>
              <a:cxnLst/>
              <a:rect l="0" t="0" r="0" b="0"/>
              <a:pathLst/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" name="Oval 42"/>
            <p:cNvSpPr>
              <a:spLocks noChangeArrowheads="1"/>
            </p:cNvSpPr>
            <p:nvPr/>
          </p:nvSpPr>
          <p:spPr bwMode="auto">
            <a:xfrm>
              <a:off x="150917" y="315787"/>
              <a:ext cx="1223378" cy="779766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33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 b="1" i="1">
                <a:sym typeface="宋体" pitchFamily="2" charset="-122"/>
              </a:endParaRPr>
            </a:p>
          </p:txBody>
        </p:sp>
        <p:grpSp>
          <p:nvGrpSpPr>
            <p:cNvPr id="35" name="Group 36"/>
            <p:cNvGrpSpPr>
              <a:grpSpLocks/>
            </p:cNvGrpSpPr>
            <p:nvPr/>
          </p:nvGrpSpPr>
          <p:grpSpPr bwMode="auto">
            <a:xfrm>
              <a:off x="0" y="11426"/>
              <a:ext cx="1479436" cy="1439269"/>
              <a:chOff x="0" y="0"/>
              <a:chExt cx="1479436" cy="1439269"/>
            </a:xfrm>
          </p:grpSpPr>
          <p:sp>
            <p:nvSpPr>
              <p:cNvPr id="36" name="Oval 45"/>
              <p:cNvSpPr>
                <a:spLocks noChangeArrowheads="1"/>
              </p:cNvSpPr>
              <p:nvPr/>
            </p:nvSpPr>
            <p:spPr bwMode="auto">
              <a:xfrm>
                <a:off x="397473" y="424325"/>
                <a:ext cx="617005" cy="55273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zh-CN" b="1" i="1">
                  <a:sym typeface="宋体" pitchFamily="2" charset="-122"/>
                </a:endParaRPr>
              </a:p>
            </p:txBody>
          </p:sp>
          <p:sp>
            <p:nvSpPr>
              <p:cNvPr id="37" name="TextBox 14"/>
              <p:cNvSpPr>
                <a:spLocks noChangeArrowheads="1"/>
              </p:cNvSpPr>
              <p:nvPr/>
            </p:nvSpPr>
            <p:spPr bwMode="auto">
              <a:xfrm>
                <a:off x="222880" y="523542"/>
                <a:ext cx="1029095" cy="333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zh-CN" altLang="zh-CN" sz="2000" dirty="0"/>
                  <a:t>手机端</a:t>
                </a:r>
                <a:endParaRPr lang="zh-CN" altLang="en-US" dirty="0"/>
              </a:p>
            </p:txBody>
          </p:sp>
          <p:sp>
            <p:nvSpPr>
              <p:cNvPr id="38" name="WordArt 87"/>
              <p:cNvSpPr>
                <a:spLocks noChangeArrowheads="1" noChangeShapeType="1" noTextEdit="1"/>
              </p:cNvSpPr>
              <p:nvPr/>
            </p:nvSpPr>
            <p:spPr bwMode="auto">
              <a:xfrm>
                <a:off x="78953" y="184397"/>
                <a:ext cx="1087821" cy="1052675"/>
              </a:xfrm>
              <a:prstGeom prst="rect">
                <a:avLst/>
              </a:prstGeom>
            </p:spPr>
            <p:txBody>
              <a:bodyPr spcFirstLastPara="1" wrap="none" fromWordArt="1">
                <a:prstTxWarp prst="textArchUp">
                  <a:avLst>
                    <a:gd name="adj" fmla="val 11384645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zh-CN" altLang="en-US" sz="3000" b="1" strike="sngStrike" kern="10" dirty="0">
                    <a:ln w="0" cmpd="sng">
                      <a:noFill/>
                      <a:round/>
                      <a:headEnd/>
                      <a:tailEnd/>
                    </a:ln>
                    <a:solidFill>
                      <a:srgbClr val="FFFFFF"/>
                    </a:solidFill>
                    <a:latin typeface="微软雅黑"/>
                    <a:ea typeface="微软雅黑"/>
                  </a:rPr>
                  <a:t>省部级科研平台</a:t>
                </a:r>
              </a:p>
            </p:txBody>
          </p:sp>
          <p:sp>
            <p:nvSpPr>
              <p:cNvPr id="39" name="AutoShape 39"/>
              <p:cNvSpPr>
                <a:spLocks/>
              </p:cNvSpPr>
              <p:nvPr/>
            </p:nvSpPr>
            <p:spPr bwMode="auto">
              <a:xfrm rot="10800000">
                <a:off x="0" y="0"/>
                <a:ext cx="1479436" cy="143926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675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波形">
  <a:themeElements>
    <a:clrScheme name="波形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波形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波形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1579</TotalTime>
  <Words>1039</Words>
  <Application>Microsoft Office PowerPoint</Application>
  <PresentationFormat>全屏显示(4:3)</PresentationFormat>
  <Paragraphs>432</Paragraphs>
  <Slides>43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8" baseType="lpstr">
      <vt:lpstr>Arial</vt:lpstr>
      <vt:lpstr>宋体</vt:lpstr>
      <vt:lpstr>华文琥珀</vt:lpstr>
      <vt:lpstr>Candara</vt:lpstr>
      <vt:lpstr>Times New Roman</vt:lpstr>
      <vt:lpstr>微软雅黑</vt:lpstr>
      <vt:lpstr>华文中宋</vt:lpstr>
      <vt:lpstr>华文楷体</vt:lpstr>
      <vt:lpstr>Verdana</vt:lpstr>
      <vt:lpstr>Symbol</vt:lpstr>
      <vt:lpstr>Calibri</vt:lpstr>
      <vt:lpstr>华文新魏</vt:lpstr>
      <vt:lpstr>Constantia</vt:lpstr>
      <vt:lpstr>波形</vt:lpstr>
      <vt:lpstr>Visio</vt:lpstr>
      <vt:lpstr>PowerPoint 演示文稿</vt:lpstr>
      <vt:lpstr>PowerPoint 演示文稿</vt:lpstr>
      <vt:lpstr>PowerPoint 演示文稿</vt:lpstr>
      <vt:lpstr>PowerPoint 演示文稿</vt:lpstr>
      <vt:lpstr>采集质量数据</vt:lpstr>
      <vt:lpstr>显示分析数据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数据库配置</vt:lpstr>
      <vt:lpstr>PowerPoint 演示文稿</vt:lpstr>
      <vt:lpstr>数据库服务器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zld</dc:creator>
  <cp:lastModifiedBy>zld</cp:lastModifiedBy>
  <cp:revision>146</cp:revision>
  <dcterms:modified xsi:type="dcterms:W3CDTF">2013-05-11T15:59:53Z</dcterms:modified>
</cp:coreProperties>
</file>